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409" r:id="rId2"/>
    <p:sldId id="368" r:id="rId3"/>
    <p:sldId id="263" r:id="rId4"/>
    <p:sldId id="259" r:id="rId5"/>
    <p:sldId id="264" r:id="rId6"/>
    <p:sldId id="265" r:id="rId7"/>
    <p:sldId id="381" r:id="rId8"/>
    <p:sldId id="385" r:id="rId9"/>
    <p:sldId id="386" r:id="rId10"/>
    <p:sldId id="387" r:id="rId11"/>
    <p:sldId id="383" r:id="rId12"/>
    <p:sldId id="375" r:id="rId13"/>
    <p:sldId id="369" r:id="rId14"/>
    <p:sldId id="411" r:id="rId15"/>
    <p:sldId id="373" r:id="rId16"/>
    <p:sldId id="417" r:id="rId17"/>
    <p:sldId id="372" r:id="rId18"/>
    <p:sldId id="392" r:id="rId19"/>
    <p:sldId id="394" r:id="rId20"/>
    <p:sldId id="412" r:id="rId21"/>
    <p:sldId id="413" r:id="rId22"/>
    <p:sldId id="414" r:id="rId23"/>
    <p:sldId id="415" r:id="rId24"/>
    <p:sldId id="418" r:id="rId25"/>
    <p:sldId id="376" r:id="rId26"/>
    <p:sldId id="377" r:id="rId27"/>
    <p:sldId id="405" r:id="rId28"/>
    <p:sldId id="419" r:id="rId29"/>
    <p:sldId id="420" r:id="rId30"/>
    <p:sldId id="378" r:id="rId31"/>
    <p:sldId id="395" r:id="rId32"/>
    <p:sldId id="404" r:id="rId33"/>
    <p:sldId id="422" r:id="rId34"/>
    <p:sldId id="423" r:id="rId35"/>
    <p:sldId id="424" r:id="rId36"/>
    <p:sldId id="425" r:id="rId37"/>
    <p:sldId id="421" r:id="rId38"/>
    <p:sldId id="406" r:id="rId39"/>
    <p:sldId id="408" r:id="rId40"/>
    <p:sldId id="407" r:id="rId41"/>
    <p:sldId id="428" r:id="rId42"/>
    <p:sldId id="429" r:id="rId43"/>
    <p:sldId id="430" r:id="rId44"/>
    <p:sldId id="432" r:id="rId45"/>
    <p:sldId id="427" r:id="rId46"/>
    <p:sldId id="433" r:id="rId47"/>
  </p:sldIdLst>
  <p:sldSz cx="12192000" cy="6858000"/>
  <p:notesSz cx="7104063" cy="102346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792" autoAdjust="0"/>
  </p:normalViewPr>
  <p:slideViewPr>
    <p:cSldViewPr snapToGrid="0">
      <p:cViewPr varScale="1">
        <p:scale>
          <a:sx n="77" d="100"/>
          <a:sy n="77" d="100"/>
        </p:scale>
        <p:origin x="3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64" tIns="49532" rIns="99064" bIns="49532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64" tIns="49532" rIns="99064" bIns="49532" rtlCol="0"/>
          <a:lstStyle>
            <a:lvl1pPr algn="r">
              <a:defRPr sz="1300"/>
            </a:lvl1pPr>
          </a:lstStyle>
          <a:p>
            <a:fld id="{3E6DF421-1A39-4533-AE57-A29C2EC5E6DC}" type="datetimeFigureOut">
              <a:rPr lang="nl-NL" smtClean="0"/>
              <a:t>23-9-2024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7938"/>
            <a:ext cx="6143625" cy="3455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4" tIns="49532" rIns="99064" bIns="49532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64" tIns="49532" rIns="99064" bIns="4953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8"/>
            <a:ext cx="3078427" cy="513507"/>
          </a:xfrm>
          <a:prstGeom prst="rect">
            <a:avLst/>
          </a:prstGeom>
        </p:spPr>
        <p:txBody>
          <a:bodyPr vert="horz" lIns="99064" tIns="49532" rIns="99064" bIns="49532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8"/>
            <a:ext cx="3078427" cy="513507"/>
          </a:xfrm>
          <a:prstGeom prst="rect">
            <a:avLst/>
          </a:prstGeom>
        </p:spPr>
        <p:txBody>
          <a:bodyPr vert="horz" lIns="99064" tIns="49532" rIns="99064" bIns="49532" rtlCol="0" anchor="b"/>
          <a:lstStyle>
            <a:lvl1pPr algn="r">
              <a:defRPr sz="1300"/>
            </a:lvl1pPr>
          </a:lstStyle>
          <a:p>
            <a:fld id="{387E6FD1-8B0D-4262-89ED-B460B29DC3E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0470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 err="1"/>
              <a:t>Two</a:t>
            </a:r>
            <a:r>
              <a:rPr lang="nl-NL" dirty="0"/>
              <a:t> variables: x1 is </a:t>
            </a:r>
            <a:r>
              <a:rPr lang="nl-NL" dirty="0" err="1"/>
              <a:t>an</a:t>
            </a:r>
            <a:r>
              <a:rPr lang="nl-NL" dirty="0"/>
              <a:t> item on feeling </a:t>
            </a:r>
            <a:r>
              <a:rPr lang="nl-NL" dirty="0" err="1"/>
              <a:t>sad</a:t>
            </a:r>
            <a:r>
              <a:rPr lang="nl-NL" dirty="0"/>
              <a:t>, x2 is </a:t>
            </a:r>
            <a:r>
              <a:rPr lang="nl-NL" dirty="0" err="1"/>
              <a:t>an</a:t>
            </a:r>
            <a:r>
              <a:rPr lang="nl-NL" dirty="0"/>
              <a:t> item on </a:t>
            </a:r>
            <a:r>
              <a:rPr lang="nl-NL" dirty="0" err="1"/>
              <a:t>rumination</a:t>
            </a:r>
            <a:r>
              <a:rPr lang="nl-NL" dirty="0"/>
              <a:t>.</a:t>
            </a:r>
          </a:p>
          <a:p>
            <a:pPr marL="0" indent="0">
              <a:buNone/>
            </a:pPr>
            <a:r>
              <a:rPr lang="nl-NL" dirty="0"/>
              <a:t>We have 4 </a:t>
            </a:r>
            <a:r>
              <a:rPr lang="nl-NL" dirty="0" err="1"/>
              <a:t>respondents</a:t>
            </a:r>
            <a:r>
              <a:rPr lang="nl-NL" dirty="0"/>
              <a:t>. </a:t>
            </a:r>
            <a:r>
              <a:rPr lang="nl-NL" dirty="0" err="1"/>
              <a:t>Let’s</a:t>
            </a:r>
            <a:r>
              <a:rPr lang="nl-NL" dirty="0"/>
              <a:t> call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left</a:t>
            </a:r>
            <a:r>
              <a:rPr lang="nl-NL" dirty="0"/>
              <a:t>-most points Jack (red dot) and Jill (black dot).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original</a:t>
            </a:r>
            <a:r>
              <a:rPr lang="nl-NL" dirty="0"/>
              <a:t> </a:t>
            </a:r>
            <a:r>
              <a:rPr lang="nl-NL" dirty="0" err="1"/>
              <a:t>variable</a:t>
            </a:r>
            <a:r>
              <a:rPr lang="nl-NL" dirty="0"/>
              <a:t> </a:t>
            </a:r>
            <a:r>
              <a:rPr lang="nl-NL" dirty="0" err="1"/>
              <a:t>space</a:t>
            </a:r>
            <a:r>
              <a:rPr lang="nl-NL" dirty="0"/>
              <a:t> (</a:t>
            </a:r>
            <a:r>
              <a:rPr lang="nl-NL" dirty="0" err="1"/>
              <a:t>the</a:t>
            </a:r>
            <a:r>
              <a:rPr lang="nl-NL" dirty="0"/>
              <a:t> 2 </a:t>
            </a:r>
            <a:r>
              <a:rPr lang="nl-NL" dirty="0" err="1"/>
              <a:t>axes</a:t>
            </a:r>
            <a:r>
              <a:rPr lang="nl-NL" dirty="0"/>
              <a:t>), we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differ</a:t>
            </a:r>
            <a:endParaRPr lang="nl-NL" dirty="0"/>
          </a:p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E6FD1-8B0D-4262-89ED-B460B29DC3E6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7197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46434-E31C-4461-910F-70ED50B54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53AF95-D956-46C8-8A32-991536422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212FC-2950-42AD-AA3B-5C7079E32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EB7A-23F4-40B3-9828-030429C348B0}" type="datetime1">
              <a:rPr lang="nl-NL" smtClean="0"/>
              <a:t>23-9-2024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7134B-FC6D-4613-9AC2-BF69E5D52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70BA0-BD1C-43A2-B44C-CA60BBB8A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0038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601DF-E12F-4913-A832-EEB7DD276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AA97E-1E24-45A8-A103-B0FA98C31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E072D-FE44-4C5D-8046-3B31DF2EC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D72A1-362E-4AF8-AA14-23B3FFC1E2DB}" type="datetime1">
              <a:rPr lang="nl-NL" smtClean="0"/>
              <a:t>23-9-2024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FE74C-DAC1-4007-8633-D27035610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EF3B7-7EA6-4D3E-A12B-BE8E5A2C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73482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EBB372-79C6-4EF4-998E-A1A1C7C5E9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EBE84F-0051-4E60-8B61-38F3133CD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682A0-92D2-491A-8A0B-8FC35FB28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39259-39D7-4684-B330-2B0B87B8E07A}" type="datetime1">
              <a:rPr lang="nl-NL" smtClean="0"/>
              <a:t>23-9-2024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D89EE-E59A-44B5-A7F0-B2CCB7377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52153-27D2-4579-AAC8-3A338BC3B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4082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C8EF-0C5C-47B6-9421-38DB3EBF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EC62C-2E33-4DE8-AF78-B154228B5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DE520-F448-4470-8671-320BED50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89D58-7D86-4527-A228-DBC152F141B1}" type="datetime1">
              <a:rPr lang="nl-NL" smtClean="0"/>
              <a:t>23-9-2024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5EF67-8E5B-4E7B-9D20-B9A0F557A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B7EA9-9DF2-498A-8B14-DDB90BF9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2035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1BC9D-24F8-409E-8456-FD244CD98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3BDD4-B2CD-4241-8B64-C9DE781A43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8861A-ADD5-45D4-BEBB-3C2DC5150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C3C11-C702-49E8-AAE9-6920482615B1}" type="datetime1">
              <a:rPr lang="nl-NL" smtClean="0"/>
              <a:t>23-9-2024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FD8A0-89A8-4406-9E77-0418C1C74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13EF3E-7345-49BF-B765-CF6E4546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2570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E4A9E-CB4B-49A8-BD92-C07A6A67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0F1C2-A210-4B41-A3C9-3BD39E370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51AA51-00E9-49D5-97A7-B1355A07FC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D24CD-3512-40A6-AABD-8693D6419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DCF83-9D0E-4FEE-994D-9578986510A8}" type="datetime1">
              <a:rPr lang="nl-NL" smtClean="0"/>
              <a:t>23-9-2024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36E87C-F05D-42F6-B7E4-2AC7CA241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12A5F-7328-4B99-9BD3-E8B1222C8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1847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97CB9-7FA2-475B-B9F8-FDEF7C6EA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B298D-3EB6-4BEF-A5A2-4A0F8B32CA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279FE1-CF2E-4242-9BB1-1C4715B7E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16403E-B01D-43C9-BD1A-9AB8431157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C34F15-80F6-48AC-9D65-88C6E9C21D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97ED82-ECED-46D6-8D71-517C36514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32F07-0E5F-417D-8727-ABD06D1FBC2A}" type="datetime1">
              <a:rPr lang="nl-NL" smtClean="0"/>
              <a:t>23-9-2024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A1E5CF-8A3C-4FD5-AD2C-9C9566E92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FF636-7CD2-4E75-8674-EBA922B7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10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94A6-C0B1-4777-96AB-DCCE8FF8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BCBADE-F6CA-4035-8AB8-EC4C6A94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A7B84-9C0F-4E32-91B0-E84C54D62C33}" type="datetime1">
              <a:rPr lang="nl-NL" smtClean="0"/>
              <a:t>23-9-2024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6B8BE-E355-4637-9F78-D95E99916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FFDE35-0539-4D11-BA8A-3EFC82EB2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920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C868A2-91FE-46B9-9B67-8E8147996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D3A04-1993-43BB-8188-AEAE2814B8FD}" type="datetime1">
              <a:rPr lang="nl-NL" smtClean="0"/>
              <a:t>23-9-2024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EF12D-6A53-4DC5-8553-FE8AE90F0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687D4-A40A-4F3B-A07A-534DFC7F6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331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EA110-EB51-4F7C-BC68-52326584A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E49C3-81E0-436B-B558-9428F90E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81107-6FAB-4F70-A202-E3189A7117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B8E6C1-0A0E-4E87-B33F-7F8B354C8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7856A-DB09-4371-A6FB-2276E2BA2215}" type="datetime1">
              <a:rPr lang="nl-NL" smtClean="0"/>
              <a:t>23-9-2024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BF6EC-924F-4065-B69E-55A79844C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C2005-BBD3-42EC-B175-730506E5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613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5B0BA-D5B1-4D5E-BB40-0A2CB04A7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FD7B11-15FE-4964-9D25-E5E4DD72BE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02F95-F2AA-4A5C-87A7-60DB95BA8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6F082-DF63-4352-B76C-71975C3B3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7BA9E-8DEA-40E6-8681-C2DFFAADE4B2}" type="datetime1">
              <a:rPr lang="nl-NL" smtClean="0"/>
              <a:t>23-9-2024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308A8-2107-43B9-A629-5439A4DEA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32BD46-CD86-4E13-94D6-CC9B04BC4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6858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E1397F-9624-4972-BBF9-0671B533A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DEDCF-A0A3-4761-90C9-569962586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204B5-BDA1-4FCA-B89A-0C71F63CD0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ADBA2-8D1D-4D1D-9646-9C760A91BD48}" type="datetime1">
              <a:rPr lang="nl-NL" smtClean="0"/>
              <a:t>23-9-2024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2BE37-2358-474E-94A2-B5E08E802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D7A6E-B0B1-429F-9457-345EF528F5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DB111D-3C31-40EC-9586-C44B91F1EC8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196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80E76-0833-42F7-843E-482F1D189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1240"/>
            <a:ext cx="10515600" cy="575572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Psychometrics Lecture 4</a:t>
            </a:r>
          </a:p>
          <a:p>
            <a:pPr marL="0" indent="0" algn="ctr">
              <a:buNone/>
            </a:pPr>
            <a:endParaRPr lang="en-US" sz="36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200" b="1" dirty="0"/>
              <a:t>Reading materials: </a:t>
            </a:r>
          </a:p>
          <a:p>
            <a:pPr marL="0" indent="0">
              <a:buNone/>
            </a:pPr>
            <a:r>
              <a:rPr lang="en-US" sz="2200" b="1" dirty="0"/>
              <a:t>- Workbook text on PCA</a:t>
            </a:r>
          </a:p>
          <a:p>
            <a:pPr marL="0" indent="0">
              <a:buNone/>
            </a:pPr>
            <a:r>
              <a:rPr lang="en-US" sz="2200" b="1" dirty="0"/>
              <a:t>- (chapter 12 of Furr book)</a:t>
            </a:r>
            <a:endParaRPr lang="nl-NL" sz="2200" b="1" dirty="0"/>
          </a:p>
        </p:txBody>
      </p:sp>
    </p:spTree>
    <p:extLst>
      <p:ext uri="{BB962C8B-B14F-4D97-AF65-F5344CB8AC3E}">
        <p14:creationId xmlns:p14="http://schemas.microsoft.com/office/powerpoint/2010/main" val="1831142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6EB69-A9F1-407C-ADA3-09D4A6ED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Factor analysis (FA) versus PCA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2FD16-6AB1-4DC4-8C88-CCA463937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C03FF-7E1A-4A34-9B36-58D006760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86"/>
          <a:stretch/>
        </p:blipFill>
        <p:spPr>
          <a:xfrm>
            <a:off x="1914976" y="1841302"/>
            <a:ext cx="7750996" cy="44296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7D01D0-5569-443D-A9F0-04F40F1E7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084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037D5-54AB-47CB-B3B1-EAA797D61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>
                <a:solidFill>
                  <a:schemeClr val="accent1">
                    <a:lumMod val="75000"/>
                  </a:schemeClr>
                </a:solidFill>
              </a:rPr>
              <a:t>Principal</a:t>
            </a:r>
            <a:r>
              <a:rPr lang="nl-NL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accent1">
                    <a:lumMod val="75000"/>
                  </a:schemeClr>
                </a:solidFill>
              </a:rPr>
              <a:t>components</a:t>
            </a:r>
            <a:r>
              <a:rPr lang="nl-NL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nl-NL" b="1" dirty="0" err="1">
                <a:solidFill>
                  <a:schemeClr val="accent1">
                    <a:lumMod val="75000"/>
                  </a:schemeClr>
                </a:solidFill>
              </a:rPr>
              <a:t>Algebraic</a:t>
            </a:r>
            <a:r>
              <a:rPr lang="nl-NL" b="1" dirty="0">
                <a:solidFill>
                  <a:schemeClr val="accent1">
                    <a:lumMod val="75000"/>
                  </a:schemeClr>
                </a:solidFill>
              </a:rPr>
              <a:t>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15CEF-63EF-4CA5-947C-CA5D54C5C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i="1" dirty="0"/>
              <a:t>principal component </a:t>
            </a:r>
            <a:r>
              <a:rPr lang="en-US" i="1" dirty="0" err="1"/>
              <a:t>C</a:t>
            </a:r>
            <a:r>
              <a:rPr lang="en-US" altLang="nl-NL" i="1" baseline="-25000" dirty="0" err="1"/>
              <a:t>j</a:t>
            </a:r>
            <a:r>
              <a:rPr lang="en-US" dirty="0"/>
              <a:t> is a linear combination of variables </a:t>
            </a:r>
            <a:r>
              <a:rPr lang="en-US" altLang="nl-NL" i="1" dirty="0"/>
              <a:t>X</a:t>
            </a:r>
            <a:r>
              <a:rPr lang="en-US" altLang="nl-NL" i="1" baseline="-25000" dirty="0"/>
              <a:t>1</a:t>
            </a:r>
            <a:r>
              <a:rPr lang="en-US" altLang="nl-NL" dirty="0"/>
              <a:t> to </a:t>
            </a:r>
            <a:r>
              <a:rPr lang="en-US" altLang="nl-NL" i="1" dirty="0" err="1"/>
              <a:t>X</a:t>
            </a:r>
            <a:r>
              <a:rPr lang="en-US" altLang="nl-NL" i="1" baseline="-25000" dirty="0" err="1"/>
              <a:t>p</a:t>
            </a:r>
            <a:r>
              <a:rPr lang="en-US" dirty="0"/>
              <a:t>:</a:t>
            </a:r>
            <a:endParaRPr lang="en-US" altLang="nl-NL" sz="1800" dirty="0"/>
          </a:p>
          <a:p>
            <a:pPr>
              <a:lnSpc>
                <a:spcPct val="105000"/>
              </a:lnSpc>
              <a:spcBef>
                <a:spcPct val="0"/>
              </a:spcBef>
              <a:buFontTx/>
              <a:buNone/>
              <a:defRPr/>
            </a:pPr>
            <a:endParaRPr lang="en-US" altLang="nl-NL" sz="1050" dirty="0"/>
          </a:p>
          <a:p>
            <a:pPr>
              <a:lnSpc>
                <a:spcPct val="105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nl-NL" dirty="0"/>
              <a:t>			</a:t>
            </a:r>
            <a:r>
              <a:rPr lang="en-US" altLang="nl-NL" i="1" dirty="0" err="1"/>
              <a:t>C</a:t>
            </a:r>
            <a:r>
              <a:rPr lang="en-US" altLang="nl-NL" i="1" baseline="-25000" dirty="0" err="1"/>
              <a:t>j</a:t>
            </a:r>
            <a:r>
              <a:rPr lang="en-US" altLang="nl-NL" i="1" dirty="0"/>
              <a:t>  =  a</a:t>
            </a:r>
            <a:r>
              <a:rPr lang="en-US" altLang="nl-NL" baseline="-25000" dirty="0"/>
              <a:t>1</a:t>
            </a:r>
            <a:r>
              <a:rPr lang="en-US" altLang="nl-NL" i="1" baseline="-25000" dirty="0"/>
              <a:t>j</a:t>
            </a:r>
            <a:r>
              <a:rPr lang="en-US" altLang="nl-NL" i="1" dirty="0"/>
              <a:t> X</a:t>
            </a:r>
            <a:r>
              <a:rPr lang="en-US" altLang="nl-NL" baseline="-25000" dirty="0"/>
              <a:t>1</a:t>
            </a:r>
            <a:r>
              <a:rPr lang="en-US" altLang="nl-NL" i="1" dirty="0"/>
              <a:t> + a</a:t>
            </a:r>
            <a:r>
              <a:rPr lang="en-US" altLang="nl-NL" baseline="-25000" dirty="0"/>
              <a:t>2</a:t>
            </a:r>
            <a:r>
              <a:rPr lang="en-US" altLang="nl-NL" i="1" baseline="-25000" dirty="0"/>
              <a:t>j</a:t>
            </a:r>
            <a:r>
              <a:rPr lang="en-US" altLang="nl-NL" i="1" dirty="0"/>
              <a:t> X</a:t>
            </a:r>
            <a:r>
              <a:rPr lang="en-US" altLang="nl-NL" baseline="-25000" dirty="0"/>
              <a:t>2</a:t>
            </a:r>
            <a:r>
              <a:rPr lang="en-US" altLang="nl-NL" i="1" dirty="0"/>
              <a:t> + ... + </a:t>
            </a:r>
            <a:r>
              <a:rPr lang="en-US" altLang="nl-NL" i="1" dirty="0" err="1"/>
              <a:t>a</a:t>
            </a:r>
            <a:r>
              <a:rPr lang="en-US" altLang="nl-NL" i="1" baseline="-25000" dirty="0" err="1"/>
              <a:t>pj</a:t>
            </a:r>
            <a:r>
              <a:rPr lang="en-US" altLang="nl-NL" i="1" dirty="0"/>
              <a:t> </a:t>
            </a:r>
            <a:r>
              <a:rPr lang="en-US" altLang="nl-NL" i="1" dirty="0" err="1"/>
              <a:t>X</a:t>
            </a:r>
            <a:r>
              <a:rPr lang="en-US" altLang="nl-NL" i="1" baseline="-25000" dirty="0" err="1"/>
              <a:t>p</a:t>
            </a:r>
            <a:endParaRPr lang="en-US" altLang="nl-NL" i="1" baseline="-25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weights</a:t>
            </a:r>
            <a:r>
              <a:rPr lang="en-US" i="1" dirty="0"/>
              <a:t> </a:t>
            </a:r>
            <a:r>
              <a:rPr lang="en-US" altLang="nl-NL" i="1" dirty="0" err="1"/>
              <a:t>a</a:t>
            </a:r>
            <a:r>
              <a:rPr lang="en-US" altLang="nl-NL" i="1" baseline="-25000" dirty="0" err="1"/>
              <a:t>ij</a:t>
            </a:r>
            <a:r>
              <a:rPr lang="en-US" altLang="nl-NL" i="1" baseline="-25000" dirty="0"/>
              <a:t> </a:t>
            </a:r>
            <a:r>
              <a:rPr lang="en-US" i="1" dirty="0"/>
              <a:t> </a:t>
            </a:r>
            <a:r>
              <a:rPr lang="en-US" dirty="0"/>
              <a:t>are </a:t>
            </a:r>
            <a:r>
              <a:rPr lang="en-US" i="1" dirty="0"/>
              <a:t>estimated</a:t>
            </a:r>
            <a:r>
              <a:rPr lang="en-US" dirty="0"/>
              <a:t> so that:</a:t>
            </a:r>
          </a:p>
          <a:p>
            <a:pPr lvl="1"/>
            <a:r>
              <a:rPr lang="en-US" dirty="0"/>
              <a:t>The first component </a:t>
            </a:r>
            <a:r>
              <a:rPr lang="en-US" altLang="nl-NL" i="1" dirty="0"/>
              <a:t>C</a:t>
            </a:r>
            <a:r>
              <a:rPr lang="en-US" altLang="nl-NL" i="1" baseline="-25000" dirty="0"/>
              <a:t>1</a:t>
            </a:r>
            <a:r>
              <a:rPr lang="en-US" dirty="0"/>
              <a:t> explains as much variance in </a:t>
            </a:r>
            <a:r>
              <a:rPr lang="en-US" altLang="nl-NL" i="1" dirty="0"/>
              <a:t>X</a:t>
            </a:r>
            <a:r>
              <a:rPr lang="en-US" altLang="nl-NL" i="1" baseline="-25000" dirty="0"/>
              <a:t>1</a:t>
            </a:r>
            <a:r>
              <a:rPr lang="en-US" altLang="nl-NL" dirty="0"/>
              <a:t> to </a:t>
            </a:r>
            <a:r>
              <a:rPr lang="en-US" altLang="nl-NL" i="1" dirty="0" err="1"/>
              <a:t>X</a:t>
            </a:r>
            <a:r>
              <a:rPr lang="en-US" altLang="nl-NL" i="1" baseline="-25000" dirty="0" err="1"/>
              <a:t>p</a:t>
            </a:r>
            <a:r>
              <a:rPr lang="en-US" altLang="nl-NL" i="1" baseline="-25000" dirty="0"/>
              <a:t> </a:t>
            </a:r>
            <a:r>
              <a:rPr lang="en-US" altLang="nl-NL" dirty="0"/>
              <a:t>as possible</a:t>
            </a:r>
          </a:p>
          <a:p>
            <a:pPr lvl="1"/>
            <a:r>
              <a:rPr lang="en-US" dirty="0"/>
              <a:t>each subsequent component </a:t>
            </a:r>
            <a:r>
              <a:rPr lang="en-US" altLang="nl-NL" i="1" dirty="0"/>
              <a:t>C</a:t>
            </a:r>
            <a:r>
              <a:rPr lang="en-US" altLang="nl-NL" i="1" baseline="-25000" dirty="0"/>
              <a:t>2</a:t>
            </a:r>
            <a:r>
              <a:rPr lang="en-US" dirty="0"/>
              <a:t> to </a:t>
            </a:r>
            <a:r>
              <a:rPr lang="en-US" altLang="nl-NL" i="1" dirty="0"/>
              <a:t>C</a:t>
            </a:r>
            <a:r>
              <a:rPr lang="en-US" altLang="nl-NL" i="1" baseline="-25000" dirty="0"/>
              <a:t>p</a:t>
            </a:r>
            <a:r>
              <a:rPr lang="en-US" dirty="0"/>
              <a:t> explains as much variance as possible </a:t>
            </a:r>
            <a:r>
              <a:rPr lang="en-US" i="1" dirty="0"/>
              <a:t>and</a:t>
            </a:r>
          </a:p>
          <a:p>
            <a:pPr lvl="1"/>
            <a:r>
              <a:rPr lang="en-US" dirty="0"/>
              <a:t>is completely uncorrelated (orthogonal) to earlier </a:t>
            </a:r>
            <a:r>
              <a:rPr lang="nl-NL" dirty="0" err="1"/>
              <a:t>components</a:t>
            </a:r>
            <a:r>
              <a:rPr lang="nl-NL" dirty="0"/>
              <a:t>.</a:t>
            </a:r>
          </a:p>
          <a:p>
            <a:pPr>
              <a:lnSpc>
                <a:spcPct val="105000"/>
              </a:lnSpc>
              <a:spcBef>
                <a:spcPct val="0"/>
              </a:spcBef>
              <a:buFontTx/>
              <a:buNone/>
              <a:defRPr/>
            </a:pPr>
            <a:endParaRPr lang="en-US" altLang="nl-NL" i="1" baseline="-25000" dirty="0"/>
          </a:p>
          <a:p>
            <a:endParaRPr lang="nl-NL" dirty="0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18514E9E-3D8C-4A07-9D39-B0CE76106E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3544" y="2733517"/>
            <a:ext cx="1107611" cy="697468"/>
          </a:xfrm>
          <a:prstGeom prst="ellipse">
            <a:avLst/>
          </a:prstGeom>
          <a:solidFill>
            <a:srgbClr val="33993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FFFFFF"/>
                </a:solidFill>
              </a:rPr>
              <a:t>C</a:t>
            </a:r>
            <a:r>
              <a:rPr lang="en-US" sz="2400" baseline="-250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6B76CCA9-CD1D-4D5F-B2D8-384B84D3E2B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748260" y="4026944"/>
            <a:ext cx="377028" cy="310945"/>
          </a:xfrm>
          <a:prstGeom prst="rect">
            <a:avLst/>
          </a:prstGeom>
          <a:solidFill>
            <a:srgbClr val="33993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X1</a:t>
            </a:r>
            <a:endParaRPr lang="en-US" i="1" dirty="0">
              <a:solidFill>
                <a:srgbClr val="FFFFFF"/>
              </a:solidFill>
            </a:endParaRPr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CD5BF16-E1B7-4F2C-9F64-BC1282C7141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280319" y="4023551"/>
            <a:ext cx="377028" cy="310945"/>
          </a:xfrm>
          <a:prstGeom prst="rect">
            <a:avLst/>
          </a:prstGeom>
          <a:solidFill>
            <a:srgbClr val="33993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X2</a:t>
            </a:r>
            <a:endParaRPr lang="en-US" i="1" dirty="0">
              <a:solidFill>
                <a:srgbClr val="FFFFFF"/>
              </a:solidFill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DAA5218E-24E8-4EA1-B1E6-2D4470E432C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818681" y="4026730"/>
            <a:ext cx="377028" cy="310945"/>
          </a:xfrm>
          <a:prstGeom prst="rect">
            <a:avLst/>
          </a:prstGeom>
          <a:solidFill>
            <a:srgbClr val="33993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X3</a:t>
            </a:r>
            <a:endParaRPr lang="en-US" i="1" dirty="0">
              <a:solidFill>
                <a:srgbClr val="FFFFFF"/>
              </a:solidFill>
            </a:endParaRPr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57AE953E-9E1F-4BBB-9197-A734C21857F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373538" y="4026944"/>
            <a:ext cx="377028" cy="310945"/>
          </a:xfrm>
          <a:prstGeom prst="rect">
            <a:avLst/>
          </a:prstGeom>
          <a:solidFill>
            <a:srgbClr val="33993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X4</a:t>
            </a:r>
            <a:endParaRPr lang="en-US" i="1" dirty="0">
              <a:solidFill>
                <a:srgbClr val="FFFFFF"/>
              </a:solidFill>
            </a:endParaRPr>
          </a:p>
        </p:txBody>
      </p:sp>
      <p:sp>
        <p:nvSpPr>
          <p:cNvPr id="10" name="Line 22">
            <a:extLst>
              <a:ext uri="{FF2B5EF4-FFF2-40B4-BE49-F238E27FC236}">
                <a16:creationId xmlns:a16="http://schemas.microsoft.com/office/drawing/2014/main" id="{8EAC4534-C35D-45CB-9256-ADB9A636B6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07198" y="3309583"/>
            <a:ext cx="528353" cy="66100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l-NL" sz="2400">
              <a:solidFill>
                <a:srgbClr val="000000"/>
              </a:solidFill>
            </a:endParaRPr>
          </a:p>
        </p:txBody>
      </p:sp>
      <p:sp>
        <p:nvSpPr>
          <p:cNvPr id="11" name="Line 22">
            <a:extLst>
              <a:ext uri="{FF2B5EF4-FFF2-40B4-BE49-F238E27FC236}">
                <a16:creationId xmlns:a16="http://schemas.microsoft.com/office/drawing/2014/main" id="{B8D32758-63D2-4A3A-BD4E-E22F7E3249D4}"/>
              </a:ext>
            </a:extLst>
          </p:cNvPr>
          <p:cNvSpPr>
            <a:spLocks noChangeShapeType="1"/>
          </p:cNvSpPr>
          <p:nvPr/>
        </p:nvSpPr>
        <p:spPr bwMode="auto">
          <a:xfrm>
            <a:off x="9818681" y="3430987"/>
            <a:ext cx="188514" cy="5925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l-NL" sz="2400">
              <a:solidFill>
                <a:srgbClr val="000000"/>
              </a:solidFill>
            </a:endParaRPr>
          </a:p>
        </p:txBody>
      </p:sp>
      <p:sp>
        <p:nvSpPr>
          <p:cNvPr id="12" name="Line 22">
            <a:extLst>
              <a:ext uri="{FF2B5EF4-FFF2-40B4-BE49-F238E27FC236}">
                <a16:creationId xmlns:a16="http://schemas.microsoft.com/office/drawing/2014/main" id="{458C80DC-7C4A-4CD5-9EBF-B839A1A54B3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68835" y="3437451"/>
            <a:ext cx="107509" cy="58609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l-NL" sz="2400">
              <a:solidFill>
                <a:srgbClr val="000000"/>
              </a:solidFill>
            </a:endParaRPr>
          </a:p>
        </p:txBody>
      </p:sp>
      <p:sp>
        <p:nvSpPr>
          <p:cNvPr id="13" name="Line 22">
            <a:extLst>
              <a:ext uri="{FF2B5EF4-FFF2-40B4-BE49-F238E27FC236}">
                <a16:creationId xmlns:a16="http://schemas.microsoft.com/office/drawing/2014/main" id="{255B88EE-FECB-49FA-B6E9-08BE3A540F8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936775" y="3309583"/>
            <a:ext cx="360287" cy="71735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l-NL" sz="2400">
              <a:solidFill>
                <a:srgbClr val="00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2853F7-A82C-47A2-99AB-171D675AAAE2}"/>
              </a:ext>
            </a:extLst>
          </p:cNvPr>
          <p:cNvSpPr txBox="1"/>
          <p:nvPr/>
        </p:nvSpPr>
        <p:spPr>
          <a:xfrm>
            <a:off x="8401472" y="3588321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nl-NL" i="1" dirty="0">
                <a:latin typeface="Times New Roman" pitchFamily="18" charset="0"/>
              </a:rPr>
              <a:t>a</a:t>
            </a:r>
            <a:r>
              <a:rPr lang="nl-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nl-NL" i="1" dirty="0">
                <a:latin typeface="Times New Roman" pitchFamily="18" charset="0"/>
              </a:rPr>
              <a:t>a</a:t>
            </a:r>
            <a:r>
              <a:rPr lang="nl-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nl-NL" i="1" dirty="0">
                <a:latin typeface="Times New Roman" pitchFamily="18" charset="0"/>
              </a:rPr>
              <a:t>a</a:t>
            </a:r>
            <a:r>
              <a:rPr lang="nl-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nl-NL" i="1" dirty="0">
                <a:latin typeface="Times New Roman" pitchFamily="18" charset="0"/>
              </a:rPr>
              <a:t>a</a:t>
            </a:r>
            <a:r>
              <a:rPr lang="nl-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73960-C20C-4F3A-9C9E-83AFAFD9F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1164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B5B14F-EA38-4349-AE47-09E9A31641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720" y="1548647"/>
            <a:ext cx="4905294" cy="4905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44664F-6004-47ED-88CF-6FD306EA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 err="1">
                <a:solidFill>
                  <a:schemeClr val="accent1">
                    <a:lumMod val="75000"/>
                  </a:schemeClr>
                </a:solidFill>
              </a:rPr>
              <a:t>Principal</a:t>
            </a:r>
            <a:r>
              <a:rPr lang="nl-NL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accent1">
                    <a:lumMod val="75000"/>
                  </a:schemeClr>
                </a:solidFill>
              </a:rPr>
              <a:t>components</a:t>
            </a:r>
            <a:r>
              <a:rPr lang="nl-NL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nl-NL" b="1" dirty="0" err="1">
                <a:solidFill>
                  <a:schemeClr val="accent1">
                    <a:lumMod val="75000"/>
                  </a:schemeClr>
                </a:solidFill>
              </a:rPr>
              <a:t>Geometric</a:t>
            </a:r>
            <a:r>
              <a:rPr lang="nl-NL" b="1" dirty="0">
                <a:solidFill>
                  <a:schemeClr val="accent1">
                    <a:lumMod val="75000"/>
                  </a:schemeClr>
                </a:solidFill>
              </a:rPr>
              <a:t> 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3FDF9-3623-40B8-ADC0-91EFD8CBC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6448506" cy="4351338"/>
          </a:xfrm>
        </p:spPr>
        <p:txBody>
          <a:bodyPr>
            <a:normAutofit fontScale="92500" lnSpcReduction="20000"/>
          </a:bodyPr>
          <a:lstStyle/>
          <a:p>
            <a:r>
              <a:rPr lang="nl-NL" i="1" dirty="0"/>
              <a:t>Variables: </a:t>
            </a:r>
            <a:r>
              <a:rPr lang="nl-NL" dirty="0" err="1"/>
              <a:t>Directions</a:t>
            </a:r>
            <a:r>
              <a:rPr lang="nl-NL" dirty="0"/>
              <a:t> (</a:t>
            </a:r>
            <a:r>
              <a:rPr lang="nl-NL" dirty="0" err="1"/>
              <a:t>axes</a:t>
            </a:r>
            <a:r>
              <a:rPr lang="nl-NL" dirty="0"/>
              <a:t>) in </a:t>
            </a:r>
            <a:r>
              <a:rPr lang="nl-NL" i="1" dirty="0"/>
              <a:t>p</a:t>
            </a:r>
            <a:r>
              <a:rPr lang="nl-NL" dirty="0"/>
              <a:t>-</a:t>
            </a:r>
            <a:r>
              <a:rPr lang="nl-NL" dirty="0" err="1"/>
              <a:t>dimensional</a:t>
            </a:r>
            <a:r>
              <a:rPr lang="nl-NL" dirty="0"/>
              <a:t> </a:t>
            </a:r>
            <a:r>
              <a:rPr lang="nl-NL" dirty="0" err="1"/>
              <a:t>space</a:t>
            </a:r>
            <a:r>
              <a:rPr lang="nl-NL" dirty="0"/>
              <a:t>.</a:t>
            </a:r>
          </a:p>
          <a:p>
            <a:r>
              <a:rPr lang="en-US" i="1" dirty="0"/>
              <a:t>Cases (respondents)</a:t>
            </a:r>
            <a:r>
              <a:rPr lang="en-US" dirty="0"/>
              <a:t>:</a:t>
            </a:r>
            <a:r>
              <a:rPr lang="en-US" i="1" dirty="0"/>
              <a:t> </a:t>
            </a:r>
            <a:r>
              <a:rPr lang="en-US" dirty="0"/>
              <a:t>Points in this space.</a:t>
            </a:r>
          </a:p>
          <a:p>
            <a:r>
              <a:rPr lang="en-US" i="1" dirty="0"/>
              <a:t>Components: </a:t>
            </a:r>
            <a:r>
              <a:rPr lang="en-US" dirty="0"/>
              <a:t>Directions in </a:t>
            </a:r>
            <a:r>
              <a:rPr lang="en-US" i="1" dirty="0"/>
              <a:t>p</a:t>
            </a:r>
            <a:r>
              <a:rPr lang="en-US" dirty="0"/>
              <a:t>-dimensional space.</a:t>
            </a:r>
          </a:p>
          <a:p>
            <a:pPr lvl="1"/>
            <a:r>
              <a:rPr lang="en-US" dirty="0"/>
              <a:t>First component is direction in which the points have maximum variation: i.e., the </a:t>
            </a:r>
            <a:r>
              <a:rPr lang="nl-NL" i="1" dirty="0" err="1"/>
              <a:t>longest</a:t>
            </a:r>
            <a:r>
              <a:rPr lang="nl-NL" i="1" dirty="0"/>
              <a:t> </a:t>
            </a:r>
            <a:r>
              <a:rPr lang="nl-NL" i="1" dirty="0" err="1"/>
              <a:t>axis</a:t>
            </a:r>
            <a:r>
              <a:rPr lang="nl-NL" i="1" dirty="0"/>
              <a:t> </a:t>
            </a:r>
            <a:r>
              <a:rPr lang="nl-NL" dirty="0"/>
              <a:t>of </a:t>
            </a:r>
            <a:r>
              <a:rPr lang="nl-NL" dirty="0" err="1"/>
              <a:t>ellipse</a:t>
            </a:r>
            <a:r>
              <a:rPr lang="nl-NL" dirty="0"/>
              <a:t>.</a:t>
            </a:r>
          </a:p>
          <a:p>
            <a:pPr lvl="1"/>
            <a:r>
              <a:rPr lang="en-US" dirty="0"/>
              <a:t>Second component: direction in which point have maximum variation, </a:t>
            </a:r>
            <a:r>
              <a:rPr lang="en-US" i="1" dirty="0"/>
              <a:t>orthogonal</a:t>
            </a:r>
            <a:r>
              <a:rPr lang="en-US" dirty="0"/>
              <a:t> to the first direction (90</a:t>
            </a:r>
            <a:r>
              <a:rPr lang="en-US" baseline="30000" dirty="0"/>
              <a:t>o </a:t>
            </a:r>
            <a:r>
              <a:rPr lang="en-US" dirty="0"/>
              <a:t>angle): i.e., the </a:t>
            </a:r>
            <a:r>
              <a:rPr lang="en-US" i="1" dirty="0"/>
              <a:t>next longest axis</a:t>
            </a:r>
            <a:r>
              <a:rPr lang="en-US" dirty="0"/>
              <a:t> of the ellipse.</a:t>
            </a:r>
            <a:endParaRPr lang="nl-NL" dirty="0"/>
          </a:p>
          <a:p>
            <a:r>
              <a:rPr lang="en-US" dirty="0"/>
              <a:t>Components form </a:t>
            </a:r>
            <a:r>
              <a:rPr lang="en-US" i="1" dirty="0"/>
              <a:t>new system of axes </a:t>
            </a:r>
            <a:r>
              <a:rPr lang="en-US" dirty="0"/>
              <a:t>for very same cloud of points.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256E38-1B04-431B-AB0C-642C8AC5CEC8}"/>
              </a:ext>
            </a:extLst>
          </p:cNvPr>
          <p:cNvSpPr txBox="1"/>
          <p:nvPr/>
        </p:nvSpPr>
        <p:spPr>
          <a:xfrm>
            <a:off x="9739353" y="6190604"/>
            <a:ext cx="63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1</a:t>
            </a:r>
            <a:endParaRPr lang="nl-NL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A05421-74AF-410C-8A64-2CC306ADA762}"/>
              </a:ext>
            </a:extLst>
          </p:cNvPr>
          <p:cNvSpPr txBox="1"/>
          <p:nvPr/>
        </p:nvSpPr>
        <p:spPr>
          <a:xfrm>
            <a:off x="7477327" y="3661886"/>
            <a:ext cx="636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  <a:r>
              <a:rPr lang="en-US" baseline="-25000" dirty="0"/>
              <a:t>2</a:t>
            </a:r>
            <a:endParaRPr lang="nl-NL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F50A1-F834-48B9-AD70-077429C5A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1063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E3632-E744-44A8-B413-A1874B14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Reducing the number of dimensions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ACF11-8F19-498F-9035-A00B166B9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as many components as variables are retained, dimensionality is </a:t>
            </a:r>
            <a:r>
              <a:rPr lang="en-US" i="1" dirty="0"/>
              <a:t>not </a:t>
            </a:r>
            <a:r>
              <a:rPr lang="en-US" dirty="0"/>
              <a:t>reduced</a:t>
            </a:r>
          </a:p>
          <a:p>
            <a:pPr lvl="1"/>
            <a:r>
              <a:rPr lang="en-US" sz="2200" dirty="0"/>
              <a:t>The original variables are not really summarized then, so interpretability is not improved.</a:t>
            </a:r>
          </a:p>
          <a:p>
            <a:pPr lvl="2"/>
            <a:r>
              <a:rPr lang="en-US" sz="1800" dirty="0"/>
              <a:t>(this can still be very useful though, because the components are completely independent, but not for the purposes of this course) </a:t>
            </a:r>
          </a:p>
          <a:p>
            <a:pPr lvl="1"/>
            <a:r>
              <a:rPr lang="en-US" sz="2200" dirty="0"/>
              <a:t>Summarizing always loses a bit of information, but hopefully we retain as much information as possible (we quantify this by ‘% of variance explained’)</a:t>
            </a:r>
            <a:endParaRPr lang="nl-NL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E22439-F5CF-4605-AFDB-BF96DC54B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6838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D6FC1-854C-9425-2538-812C58059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Reducing 2 to 1 dimensions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F2D0CE-241A-12BB-A519-F1B149C8D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2400" dirty="0"/>
              <a:t>X</a:t>
            </a:r>
            <a:r>
              <a:rPr lang="nl-NL" sz="2400" baseline="-25000" dirty="0"/>
              <a:t>1</a:t>
            </a:r>
            <a:r>
              <a:rPr lang="nl-NL" sz="2400" dirty="0"/>
              <a:t> is </a:t>
            </a:r>
            <a:r>
              <a:rPr lang="nl-NL" sz="2400" dirty="0" err="1"/>
              <a:t>an</a:t>
            </a:r>
            <a:r>
              <a:rPr lang="nl-NL" sz="2400" dirty="0"/>
              <a:t> item on feeling </a:t>
            </a:r>
            <a:r>
              <a:rPr lang="nl-NL" sz="2400" dirty="0" err="1"/>
              <a:t>sad</a:t>
            </a:r>
            <a:r>
              <a:rPr lang="nl-NL" sz="2400" dirty="0"/>
              <a:t>, X</a:t>
            </a:r>
            <a:r>
              <a:rPr lang="nl-NL" sz="2400" baseline="-25000" dirty="0"/>
              <a:t>2</a:t>
            </a:r>
            <a:r>
              <a:rPr lang="nl-NL" sz="2400" dirty="0"/>
              <a:t> is </a:t>
            </a:r>
            <a:r>
              <a:rPr lang="nl-NL" sz="2400" dirty="0" err="1"/>
              <a:t>an</a:t>
            </a:r>
            <a:r>
              <a:rPr lang="nl-NL" sz="2400" dirty="0"/>
              <a:t> item on </a:t>
            </a:r>
            <a:r>
              <a:rPr lang="nl-NL" sz="2400" dirty="0" err="1"/>
              <a:t>rumination</a:t>
            </a:r>
            <a:r>
              <a:rPr lang="nl-NL" sz="2400" dirty="0"/>
              <a:t>.</a:t>
            </a:r>
          </a:p>
          <a:p>
            <a:r>
              <a:rPr lang="nl-NL" sz="2400" dirty="0"/>
              <a:t>How well </a:t>
            </a:r>
            <a:r>
              <a:rPr lang="nl-NL" sz="2400" dirty="0" err="1"/>
              <a:t>can</a:t>
            </a:r>
            <a:r>
              <a:rPr lang="nl-NL" sz="2400" dirty="0"/>
              <a:t> we </a:t>
            </a:r>
            <a:r>
              <a:rPr lang="nl-NL" sz="2400" dirty="0" err="1"/>
              <a:t>describe</a:t>
            </a:r>
            <a:r>
              <a:rPr lang="nl-NL" sz="2400" dirty="0"/>
              <a:t> </a:t>
            </a:r>
            <a:r>
              <a:rPr lang="nl-NL" sz="2400" dirty="0" err="1"/>
              <a:t>variation</a:t>
            </a:r>
            <a:r>
              <a:rPr lang="nl-NL" sz="2400" dirty="0"/>
              <a:t> in </a:t>
            </a:r>
            <a:r>
              <a:rPr lang="nl-NL" sz="2400" dirty="0" err="1"/>
              <a:t>the</a:t>
            </a:r>
            <a:r>
              <a:rPr lang="nl-NL" sz="2400" dirty="0"/>
              <a:t> </a:t>
            </a:r>
            <a:r>
              <a:rPr lang="nl-NL" sz="2400" dirty="0" err="1"/>
              <a:t>original</a:t>
            </a:r>
            <a:r>
              <a:rPr lang="nl-NL" sz="2400" dirty="0"/>
              <a:t> variables (</a:t>
            </a:r>
            <a:r>
              <a:rPr lang="nl-NL" sz="2400" dirty="0" err="1"/>
              <a:t>original</a:t>
            </a:r>
            <a:r>
              <a:rPr lang="nl-NL" sz="2400" dirty="0"/>
              <a:t> </a:t>
            </a:r>
            <a:r>
              <a:rPr lang="nl-NL" sz="2400" dirty="0" err="1"/>
              <a:t>two</a:t>
            </a:r>
            <a:r>
              <a:rPr lang="nl-NL" sz="2400" dirty="0"/>
              <a:t> </a:t>
            </a:r>
            <a:r>
              <a:rPr lang="nl-NL" sz="2400" dirty="0" err="1"/>
              <a:t>axes</a:t>
            </a:r>
            <a:r>
              <a:rPr lang="nl-NL" sz="2400" dirty="0"/>
              <a:t> at 90-degree </a:t>
            </a:r>
            <a:r>
              <a:rPr lang="nl-NL" sz="2400" dirty="0" err="1"/>
              <a:t>angle</a:t>
            </a:r>
            <a:r>
              <a:rPr lang="nl-NL" sz="2400" dirty="0"/>
              <a:t>) </a:t>
            </a:r>
            <a:r>
              <a:rPr lang="nl-NL" sz="2400" dirty="0" err="1"/>
              <a:t>using</a:t>
            </a:r>
            <a:r>
              <a:rPr lang="nl-NL" sz="2400" dirty="0"/>
              <a:t> </a:t>
            </a:r>
            <a:r>
              <a:rPr lang="nl-NL" sz="2400" dirty="0" err="1"/>
              <a:t>only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component (new single </a:t>
            </a:r>
            <a:r>
              <a:rPr lang="nl-NL" sz="2400" dirty="0" err="1"/>
              <a:t>dotted</a:t>
            </a:r>
            <a:r>
              <a:rPr lang="nl-NL" sz="2400" dirty="0"/>
              <a:t> </a:t>
            </a:r>
            <a:r>
              <a:rPr lang="nl-NL" sz="2400" dirty="0" err="1"/>
              <a:t>axis</a:t>
            </a:r>
            <a:r>
              <a:rPr lang="nl-NL" sz="2400" dirty="0"/>
              <a:t>)?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48522C2-D7D5-C17A-D995-998FFE6C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14</a:t>
            </a:fld>
            <a:endParaRPr lang="nl-NL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4486D3D-B739-4ED1-895A-B40689F57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93" y="3548271"/>
            <a:ext cx="11689013" cy="309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92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78FD-AA01-4BD4-AACB-F4D4304E9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Reducing 3 to 2 dimensions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FBF8F6-123D-4EEF-ADD3-B46AD7173D8C}"/>
              </a:ext>
            </a:extLst>
          </p:cNvPr>
          <p:cNvSpPr txBox="1"/>
          <p:nvPr/>
        </p:nvSpPr>
        <p:spPr>
          <a:xfrm>
            <a:off x="1089061" y="5877410"/>
            <a:ext cx="7222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Note: Direction of projection (</a:t>
            </a:r>
            <a:r>
              <a:rPr lang="en-US" sz="2800" i="1" dirty="0"/>
              <a:t>rotation</a:t>
            </a:r>
            <a:r>
              <a:rPr lang="en-US" sz="2800" dirty="0"/>
              <a:t>) matters!</a:t>
            </a:r>
            <a:endParaRPr lang="nl-NL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A1CF29-346D-46F3-8C8C-2BB8AA1C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3" t="50000" r="57266" b="10833"/>
          <a:stretch/>
        </p:blipFill>
        <p:spPr>
          <a:xfrm>
            <a:off x="1089061" y="1576696"/>
            <a:ext cx="9657976" cy="39357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F6D2B8-FF26-46D5-923B-EB93E2A2C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7693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35E931-4C34-962C-2DED-D59B272C4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Reducing 3 to 2 dimensions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E1B3590-8A3B-C3F5-7CC7-90FA68017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7455692-74DC-FEF4-9E8C-FB230C4F9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16</a:t>
            </a:fld>
            <a:endParaRPr lang="nl-NL"/>
          </a:p>
        </p:txBody>
      </p:sp>
      <p:pic>
        <p:nvPicPr>
          <p:cNvPr id="1026" name="Picture 2" descr="Plastic or glass cubes glowing with neon light in different angle view, clear square box, crystal block, aquarium or exhibit podium, isolated glossy geometric objects, Realistic 3d vector illustration">
            <a:extLst>
              <a:ext uri="{FF2B5EF4-FFF2-40B4-BE49-F238E27FC236}">
                <a16:creationId xmlns:a16="http://schemas.microsoft.com/office/drawing/2014/main" id="{540D030D-F16F-87B9-E3F1-5F41DB71D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387" y="1550541"/>
            <a:ext cx="7381047" cy="410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5ABC0197-27A6-5CC2-420C-833DE325980B}"/>
              </a:ext>
            </a:extLst>
          </p:cNvPr>
          <p:cNvSpPr txBox="1"/>
          <p:nvPr/>
        </p:nvSpPr>
        <p:spPr>
          <a:xfrm>
            <a:off x="1089061" y="5877410"/>
            <a:ext cx="7222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Note: Direction of projection (</a:t>
            </a:r>
            <a:r>
              <a:rPr lang="en-US" sz="2800" i="1" dirty="0"/>
              <a:t>rotation</a:t>
            </a:r>
            <a:r>
              <a:rPr lang="en-US" sz="2800" dirty="0"/>
              <a:t>) matters!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428492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904F2-5882-4900-AC1D-A2F717FBB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Reducing 4 to 2 dimensions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BCB243-903F-4744-B413-AB9DEEDD6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919401"/>
            <a:ext cx="4267200" cy="426720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40AFF2-3718-489C-902E-4581BF68E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0445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8213C-0581-42DA-9BBF-F6500E2E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Loadings, communalities, eigenvalues</a:t>
            </a:r>
            <a:endParaRPr lang="nl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E0DEC-B5C3-4FD2-9BAE-BAA3A92282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05000"/>
                  </a:lnSpc>
                  <a:spcBef>
                    <a:spcPct val="0"/>
                  </a:spcBef>
                  <a:spcAft>
                    <a:spcPts val="800"/>
                  </a:spcAft>
                  <a:buClr>
                    <a:schemeClr val="tx1"/>
                  </a:buClr>
                  <a:buNone/>
                </a:pPr>
                <a:r>
                  <a:rPr lang="en-US" altLang="nl-NL" dirty="0"/>
                  <a:t>Loading:</a:t>
                </a:r>
                <a:r>
                  <a:rPr lang="en-US" altLang="nl-NL" i="1" dirty="0"/>
                  <a:t> </a:t>
                </a:r>
                <a:r>
                  <a:rPr lang="en-US" altLang="nl-NL" i="1" dirty="0" err="1"/>
                  <a:t>a</a:t>
                </a:r>
                <a:r>
                  <a:rPr lang="en-US" altLang="nl-NL" i="1" baseline="-25000" dirty="0" err="1"/>
                  <a:t>ij</a:t>
                </a:r>
                <a:endParaRPr lang="en-US" altLang="nl-NL" i="1" dirty="0"/>
              </a:p>
              <a:p>
                <a:pPr>
                  <a:lnSpc>
                    <a:spcPct val="105000"/>
                  </a:lnSpc>
                  <a:spcBef>
                    <a:spcPct val="0"/>
                  </a:spcBef>
                  <a:spcAft>
                    <a:spcPts val="800"/>
                  </a:spcAft>
                  <a:buClr>
                    <a:schemeClr val="tx1"/>
                  </a:buClr>
                </a:pPr>
                <a:r>
                  <a:rPr lang="en-US" altLang="nl-NL" sz="2400" dirty="0"/>
                  <a:t>Correlation between item/variable </a:t>
                </a:r>
                <a:r>
                  <a:rPr lang="en-US" altLang="nl-NL" sz="2400" i="1" dirty="0"/>
                  <a:t>X</a:t>
                </a:r>
                <a:r>
                  <a:rPr lang="en-US" altLang="nl-NL" sz="2400" i="1" baseline="-25000" dirty="0"/>
                  <a:t>i</a:t>
                </a:r>
                <a:r>
                  <a:rPr lang="en-US" altLang="nl-NL" sz="2400" dirty="0"/>
                  <a:t> and component </a:t>
                </a:r>
                <a:r>
                  <a:rPr lang="en-US" altLang="nl-NL" sz="2400" i="1" dirty="0" err="1"/>
                  <a:t>C</a:t>
                </a:r>
                <a:r>
                  <a:rPr lang="en-US" altLang="nl-NL" sz="2400" i="1" baseline="-25000" dirty="0" err="1"/>
                  <a:t>j</a:t>
                </a:r>
                <a:endParaRPr lang="en-US" altLang="nl-NL" sz="2400" i="1" baseline="-25000" dirty="0"/>
              </a:p>
              <a:p>
                <a:pPr>
                  <a:lnSpc>
                    <a:spcPct val="105000"/>
                  </a:lnSpc>
                  <a:spcBef>
                    <a:spcPct val="0"/>
                  </a:spcBef>
                  <a:spcAft>
                    <a:spcPts val="800"/>
                  </a:spcAft>
                  <a:buClr>
                    <a:schemeClr val="tx1"/>
                  </a:buClr>
                </a:pPr>
                <a:r>
                  <a:rPr lang="en-US" altLang="nl-NL" sz="2400" dirty="0"/>
                  <a:t>Squared correlation </a:t>
                </a:r>
                <a:r>
                  <a:rPr lang="en-US" altLang="nl-NL" sz="2400" i="1" dirty="0"/>
                  <a:t>(a</a:t>
                </a:r>
                <a:r>
                  <a:rPr lang="en-US" altLang="nl-NL" sz="2400" i="1" baseline="-25000" dirty="0"/>
                  <a:t>ij</a:t>
                </a:r>
                <a:r>
                  <a:rPr lang="en-US" altLang="nl-NL" sz="2400" i="1" baseline="30000" dirty="0"/>
                  <a:t>2</a:t>
                </a:r>
                <a:r>
                  <a:rPr lang="en-US" altLang="nl-NL" sz="2400" i="1" dirty="0"/>
                  <a:t>) </a:t>
                </a:r>
                <a:r>
                  <a:rPr lang="en-US" altLang="nl-NL" sz="2400" dirty="0"/>
                  <a:t>is proportion of variance in variable </a:t>
                </a:r>
                <a:r>
                  <a:rPr lang="en-US" altLang="nl-NL" sz="2400" i="1" dirty="0"/>
                  <a:t>X</a:t>
                </a:r>
                <a:r>
                  <a:rPr lang="en-US" altLang="nl-NL" sz="2400" i="1" baseline="-25000" dirty="0"/>
                  <a:t>i</a:t>
                </a:r>
                <a:r>
                  <a:rPr lang="en-US" altLang="nl-NL" sz="2400" dirty="0"/>
                  <a:t> explained by component </a:t>
                </a:r>
                <a:r>
                  <a:rPr lang="en-US" altLang="nl-NL" sz="2400" i="1" dirty="0" err="1"/>
                  <a:t>C</a:t>
                </a:r>
                <a:r>
                  <a:rPr lang="en-US" altLang="nl-NL" sz="2400" i="1" baseline="-25000" dirty="0" err="1"/>
                  <a:t>j</a:t>
                </a:r>
                <a:r>
                  <a:rPr lang="en-US" altLang="nl-NL" sz="2400" i="1" baseline="-25000" dirty="0"/>
                  <a:t> </a:t>
                </a:r>
                <a:r>
                  <a:rPr lang="en-US" altLang="nl-NL" sz="2400" i="1" dirty="0"/>
                  <a:t> </a:t>
                </a:r>
                <a:r>
                  <a:rPr lang="en-US" altLang="nl-NL" sz="2400" dirty="0"/>
                  <a:t>(vice versa)</a:t>
                </a:r>
              </a:p>
              <a:p>
                <a:pPr marL="0" indent="0">
                  <a:lnSpc>
                    <a:spcPct val="105000"/>
                  </a:lnSpc>
                  <a:spcBef>
                    <a:spcPct val="0"/>
                  </a:spcBef>
                  <a:spcAft>
                    <a:spcPts val="800"/>
                  </a:spcAft>
                  <a:buClr>
                    <a:schemeClr val="tx1"/>
                  </a:buClr>
                  <a:buNone/>
                </a:pPr>
                <a:r>
                  <a:rPr lang="en-US" altLang="nl-NL" dirty="0"/>
                  <a:t>Communality:</a:t>
                </a:r>
                <a:r>
                  <a:rPr lang="en-US" altLang="nl-NL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nl-NL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nl-NL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nl-N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nl-N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nl-N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NL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p>
                          <m:sSupPr>
                            <m:ctrlPr>
                              <a:rPr lang="nl-NL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nl-NL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nl-NL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nl-NL" i="1" dirty="0"/>
              </a:p>
              <a:p>
                <a:pPr>
                  <a:lnSpc>
                    <a:spcPct val="105000"/>
                  </a:lnSpc>
                  <a:spcBef>
                    <a:spcPct val="0"/>
                  </a:spcBef>
                  <a:spcAft>
                    <a:spcPts val="800"/>
                  </a:spcAft>
                  <a:buClr>
                    <a:schemeClr val="tx1"/>
                  </a:buClr>
                </a:pPr>
                <a:r>
                  <a:rPr lang="en-US" altLang="nl-NL" sz="2400" dirty="0"/>
                  <a:t>Sum of squared component loadings of variable </a:t>
                </a:r>
                <a:r>
                  <a:rPr lang="en-US" altLang="nl-NL" sz="2400" i="1" dirty="0"/>
                  <a:t>X</a:t>
                </a:r>
                <a:r>
                  <a:rPr lang="en-US" altLang="nl-NL" sz="2400" i="1" baseline="-25000" dirty="0"/>
                  <a:t>i  </a:t>
                </a:r>
                <a:r>
                  <a:rPr lang="en-US" altLang="nl-NL" sz="2400" dirty="0"/>
                  <a:t>on components 1 through </a:t>
                </a:r>
                <a:r>
                  <a:rPr lang="en-US" altLang="nl-NL" sz="2400" i="1" dirty="0"/>
                  <a:t>k</a:t>
                </a:r>
                <a:r>
                  <a:rPr lang="en-US" altLang="nl-NL" sz="2400" dirty="0"/>
                  <a:t> </a:t>
                </a:r>
              </a:p>
              <a:p>
                <a:pPr>
                  <a:lnSpc>
                    <a:spcPct val="105000"/>
                  </a:lnSpc>
                  <a:spcBef>
                    <a:spcPct val="0"/>
                  </a:spcBef>
                  <a:spcAft>
                    <a:spcPts val="800"/>
                  </a:spcAft>
                  <a:buNone/>
                </a:pPr>
                <a:r>
                  <a:rPr lang="en-US" altLang="nl-NL" dirty="0">
                    <a:solidFill>
                      <a:schemeClr val="tx1"/>
                    </a:solidFill>
                  </a:rPr>
                  <a:t>Eigenvalue: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nl-NL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NL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p>
                          <m:sSupPr>
                            <m:ctrlPr>
                              <a:rPr lang="nl-NL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nl-NL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nl-NL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nl-NL" i="1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05000"/>
                  </a:lnSpc>
                  <a:spcBef>
                    <a:spcPct val="0"/>
                  </a:spcBef>
                  <a:spcAft>
                    <a:spcPts val="800"/>
                  </a:spcAft>
                </a:pPr>
                <a:r>
                  <a:rPr lang="en-US" altLang="nl-NL" sz="2400" dirty="0">
                    <a:solidFill>
                      <a:schemeClr val="tx1"/>
                    </a:solidFill>
                  </a:rPr>
                  <a:t>Sum of squared component loadings on </a:t>
                </a:r>
                <a:r>
                  <a:rPr lang="en-US" altLang="nl-NL" sz="2400" dirty="0"/>
                  <a:t>component </a:t>
                </a:r>
                <a:r>
                  <a:rPr lang="en-US" altLang="nl-NL" sz="2400" i="1" dirty="0" err="1"/>
                  <a:t>C</a:t>
                </a:r>
                <a:r>
                  <a:rPr lang="en-US" altLang="nl-NL" sz="2400" i="1" baseline="-25000" dirty="0" err="1"/>
                  <a:t>j</a:t>
                </a:r>
                <a:r>
                  <a:rPr lang="en-US" altLang="nl-NL" sz="2400" i="1" baseline="-25000" dirty="0"/>
                  <a:t>  </a:t>
                </a:r>
                <a:r>
                  <a:rPr lang="en-US" altLang="nl-NL" sz="2400" dirty="0">
                    <a:solidFill>
                      <a:schemeClr val="tx1"/>
                    </a:solidFill>
                  </a:rPr>
                  <a:t>of items 1 through </a:t>
                </a:r>
                <a:r>
                  <a:rPr lang="en-US" altLang="nl-NL" sz="2400" i="1" dirty="0">
                    <a:solidFill>
                      <a:schemeClr val="tx1"/>
                    </a:solidFill>
                  </a:rPr>
                  <a:t>p</a:t>
                </a:r>
              </a:p>
              <a:p>
                <a:pPr marL="909637" lvl="2" indent="0">
                  <a:lnSpc>
                    <a:spcPct val="105000"/>
                  </a:lnSpc>
                  <a:spcBef>
                    <a:spcPct val="0"/>
                  </a:spcBef>
                  <a:spcAft>
                    <a:spcPts val="800"/>
                  </a:spcAft>
                  <a:buNone/>
                </a:pPr>
                <a:endParaRPr lang="en-US" altLang="nl-NL" sz="2400" dirty="0"/>
              </a:p>
              <a:p>
                <a:pPr marL="0" indent="0">
                  <a:buNone/>
                </a:pPr>
                <a:endParaRPr lang="nl-N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B0E0DEC-B5C3-4FD2-9BAE-BAA3A92282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26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0A7EE1D-6415-4ED4-A471-6F47C16D24B8}"/>
              </a:ext>
            </a:extLst>
          </p:cNvPr>
          <p:cNvSpPr txBox="1"/>
          <p:nvPr/>
        </p:nvSpPr>
        <p:spPr>
          <a:xfrm>
            <a:off x="9488315" y="1992253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nl-NL" i="1" dirty="0">
                <a:latin typeface="Times New Roman" pitchFamily="18" charset="0"/>
              </a:rPr>
              <a:t>a</a:t>
            </a:r>
            <a:r>
              <a:rPr lang="nl-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nl-NL" i="1" dirty="0">
                <a:latin typeface="Times New Roman" pitchFamily="18" charset="0"/>
              </a:rPr>
              <a:t>a</a:t>
            </a:r>
            <a:r>
              <a:rPr lang="nl-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nl-NL" i="1" dirty="0">
                <a:latin typeface="Times New Roman" pitchFamily="18" charset="0"/>
              </a:rPr>
              <a:t>a</a:t>
            </a:r>
            <a:r>
              <a:rPr lang="nl-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nl-NL" i="1" dirty="0">
                <a:latin typeface="Times New Roman" pitchFamily="18" charset="0"/>
              </a:rPr>
              <a:t>a</a:t>
            </a:r>
            <a:r>
              <a:rPr lang="nl-NL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FF52DB5A-185D-423C-BE21-5D5B7AD6F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96650" y="1128157"/>
            <a:ext cx="1107611" cy="697468"/>
          </a:xfrm>
          <a:prstGeom prst="ellipse">
            <a:avLst/>
          </a:prstGeom>
          <a:solidFill>
            <a:srgbClr val="33993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</a:pPr>
            <a:r>
              <a:rPr lang="en-US" sz="2400" i="1" dirty="0">
                <a:solidFill>
                  <a:srgbClr val="FFFFFF"/>
                </a:solidFill>
              </a:rPr>
              <a:t>C</a:t>
            </a:r>
            <a:r>
              <a:rPr lang="en-US" sz="2400" baseline="-250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6" name="Rectangle 13">
            <a:extLst>
              <a:ext uri="{FF2B5EF4-FFF2-40B4-BE49-F238E27FC236}">
                <a16:creationId xmlns:a16="http://schemas.microsoft.com/office/drawing/2014/main" id="{A36D03D0-376F-4C33-BF67-751B1493333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441366" y="2421584"/>
            <a:ext cx="377028" cy="310945"/>
          </a:xfrm>
          <a:prstGeom prst="rect">
            <a:avLst/>
          </a:prstGeom>
          <a:solidFill>
            <a:srgbClr val="33993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X1</a:t>
            </a:r>
            <a:endParaRPr lang="en-US" i="1" baseline="-25000" dirty="0">
              <a:solidFill>
                <a:srgbClr val="FFFFFF"/>
              </a:solidFill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C6BE55AB-E789-45E1-A554-41022C4A14C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9973425" y="2418191"/>
            <a:ext cx="377028" cy="310945"/>
          </a:xfrm>
          <a:prstGeom prst="rect">
            <a:avLst/>
          </a:prstGeom>
          <a:solidFill>
            <a:srgbClr val="33993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X2</a:t>
            </a:r>
            <a:endParaRPr lang="en-US" i="1" dirty="0">
              <a:solidFill>
                <a:srgbClr val="FFFFFF"/>
              </a:solidFill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5BED8EEF-9E00-467C-9C2C-6B09ADC2078F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0511787" y="2421370"/>
            <a:ext cx="377028" cy="310945"/>
          </a:xfrm>
          <a:prstGeom prst="rect">
            <a:avLst/>
          </a:prstGeom>
          <a:solidFill>
            <a:srgbClr val="33993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X3</a:t>
            </a:r>
            <a:endParaRPr lang="en-US" i="1" dirty="0">
              <a:solidFill>
                <a:srgbClr val="FFFFFF"/>
              </a:solidFill>
            </a:endParaRP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6C5C497E-7AFE-40FF-8A2E-18C41314FCA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066644" y="2421584"/>
            <a:ext cx="377028" cy="310945"/>
          </a:xfrm>
          <a:prstGeom prst="rect">
            <a:avLst/>
          </a:prstGeom>
          <a:solidFill>
            <a:srgbClr val="339933"/>
          </a:solidFill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fontAlgn="base">
              <a:spcAft>
                <a:spcPct val="0"/>
              </a:spcAft>
            </a:pPr>
            <a:r>
              <a:rPr lang="en-US" sz="2000" dirty="0">
                <a:solidFill>
                  <a:srgbClr val="FFFFFF"/>
                </a:solidFill>
              </a:rPr>
              <a:t>X4</a:t>
            </a:r>
            <a:endParaRPr lang="en-US" i="1" dirty="0">
              <a:solidFill>
                <a:srgbClr val="FFFFFF"/>
              </a:solidFill>
            </a:endParaRPr>
          </a:p>
        </p:txBody>
      </p:sp>
      <p:sp>
        <p:nvSpPr>
          <p:cNvPr id="20" name="Line 22">
            <a:extLst>
              <a:ext uri="{FF2B5EF4-FFF2-40B4-BE49-F238E27FC236}">
                <a16:creationId xmlns:a16="http://schemas.microsoft.com/office/drawing/2014/main" id="{EAED4E53-A451-4248-A2B8-64774AB6680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700304" y="1704223"/>
            <a:ext cx="528353" cy="66100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l-NL" sz="2400">
              <a:solidFill>
                <a:srgbClr val="000000"/>
              </a:solidFill>
            </a:endParaRPr>
          </a:p>
        </p:txBody>
      </p:sp>
      <p:sp>
        <p:nvSpPr>
          <p:cNvPr id="21" name="Line 22">
            <a:extLst>
              <a:ext uri="{FF2B5EF4-FFF2-40B4-BE49-F238E27FC236}">
                <a16:creationId xmlns:a16="http://schemas.microsoft.com/office/drawing/2014/main" id="{535D2E19-47A2-4CBB-8ED7-5251F332A97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11787" y="1825627"/>
            <a:ext cx="188514" cy="5925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l-NL" sz="2400">
              <a:solidFill>
                <a:srgbClr val="000000"/>
              </a:solidFill>
            </a:endParaRPr>
          </a:p>
        </p:txBody>
      </p:sp>
      <p:sp>
        <p:nvSpPr>
          <p:cNvPr id="22" name="Line 22">
            <a:extLst>
              <a:ext uri="{FF2B5EF4-FFF2-40B4-BE49-F238E27FC236}">
                <a16:creationId xmlns:a16="http://schemas.microsoft.com/office/drawing/2014/main" id="{4351DB6F-D0F8-4D0A-9FDD-C1ADE86A84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161941" y="1832091"/>
            <a:ext cx="107509" cy="58609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l-NL" sz="2400">
              <a:solidFill>
                <a:srgbClr val="000000"/>
              </a:solidFill>
            </a:endParaRPr>
          </a:p>
        </p:txBody>
      </p:sp>
      <p:sp>
        <p:nvSpPr>
          <p:cNvPr id="23" name="Line 22">
            <a:extLst>
              <a:ext uri="{FF2B5EF4-FFF2-40B4-BE49-F238E27FC236}">
                <a16:creationId xmlns:a16="http://schemas.microsoft.com/office/drawing/2014/main" id="{2F2DD56F-5CB0-4263-9DD0-4177EA08009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29881" y="1704223"/>
            <a:ext cx="360287" cy="71735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nl-NL" sz="24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6319D-BFC9-4A8C-BBAB-6A02E2AB3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2787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D5A0-171E-4DF0-875C-40033CC9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Loadings, communalities &amp; eigenvalues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B2415-918A-4249-9799-BEE2DAD4DB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nl-NL" sz="2200" dirty="0"/>
                  <a:t>Eigenvalue: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nl-NL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p>
                          <m:sSupPr>
                            <m:ctrlP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2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nl-NL" sz="2200" dirty="0"/>
              </a:p>
              <a:p>
                <a:pPr marL="0" indent="0">
                  <a:buNone/>
                </a:pPr>
                <a:endParaRPr lang="en-US" altLang="nl-NL" sz="2200" dirty="0"/>
              </a:p>
              <a:p>
                <a:endParaRPr lang="nl-NL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B2415-918A-4249-9799-BEE2DAD4DB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1274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89946-C2C6-41F8-8F44-2A6DE2AA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19</a:t>
            </a:fld>
            <a:endParaRPr lang="nl-NL"/>
          </a:p>
        </p:txBody>
      </p:sp>
      <p:sp>
        <p:nvSpPr>
          <p:cNvPr id="16" name="Text Box 3">
            <a:extLst>
              <a:ext uri="{FF2B5EF4-FFF2-40B4-BE49-F238E27FC236}">
                <a16:creationId xmlns:a16="http://schemas.microsoft.com/office/drawing/2014/main" id="{DA38E27B-8AA8-BE61-574E-8C2817AE6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713" y="3582344"/>
            <a:ext cx="8504237" cy="269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90500" indent="-190500">
              <a:spcBef>
                <a:spcPct val="20000"/>
              </a:spcBef>
              <a:buChar char="•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Item	</a:t>
            </a:r>
            <a:r>
              <a:rPr lang="en-US" altLang="nl-NL" sz="2200" i="1" dirty="0">
                <a:latin typeface="Times New Roman" pitchFamily="18" charset="0"/>
              </a:rPr>
              <a:t>C</a:t>
            </a:r>
            <a:r>
              <a:rPr lang="en-US" altLang="nl-NL" sz="2200" baseline="-25000" dirty="0">
                <a:latin typeface="Times New Roman" pitchFamily="18" charset="0"/>
              </a:rPr>
              <a:t>1</a:t>
            </a:r>
            <a:r>
              <a:rPr lang="en-US" altLang="nl-NL" sz="2200" i="1" baseline="-25000" dirty="0">
                <a:latin typeface="Times New Roman" pitchFamily="18" charset="0"/>
              </a:rPr>
              <a:t> </a:t>
            </a:r>
            <a:r>
              <a:rPr lang="en-US" altLang="nl-NL" sz="2200" i="1" dirty="0">
                <a:latin typeface="Times New Roman" pitchFamily="18" charset="0"/>
              </a:rPr>
              <a:t>	C</a:t>
            </a:r>
            <a:r>
              <a:rPr lang="en-US" altLang="nl-NL" sz="2200" baseline="-25000" dirty="0">
                <a:latin typeface="Times New Roman" pitchFamily="18" charset="0"/>
              </a:rPr>
              <a:t>2</a:t>
            </a:r>
            <a:r>
              <a:rPr lang="en-US" altLang="nl-NL" sz="2200" i="1" baseline="-25000" dirty="0">
                <a:latin typeface="Times New Roman" pitchFamily="18" charset="0"/>
              </a:rPr>
              <a:t> </a:t>
            </a:r>
            <a:r>
              <a:rPr lang="en-US" altLang="nl-NL" sz="2200" i="1" dirty="0">
                <a:latin typeface="Times New Roman" pitchFamily="18" charset="0"/>
              </a:rPr>
              <a:t>	C</a:t>
            </a:r>
            <a:r>
              <a:rPr lang="en-US" altLang="nl-NL" sz="2200" baseline="-25000" dirty="0">
                <a:latin typeface="Times New Roman" pitchFamily="18" charset="0"/>
              </a:rPr>
              <a:t>1</a:t>
            </a:r>
            <a:r>
              <a:rPr lang="en-US" altLang="nl-NL" sz="2200" i="1" baseline="30000" dirty="0">
                <a:latin typeface="Times New Roman" pitchFamily="18" charset="0"/>
              </a:rPr>
              <a:t>2 </a:t>
            </a:r>
            <a:r>
              <a:rPr lang="en-US" altLang="nl-NL" sz="2200" i="1" dirty="0">
                <a:latin typeface="Times New Roman" pitchFamily="18" charset="0"/>
              </a:rPr>
              <a:t>	C</a:t>
            </a:r>
            <a:r>
              <a:rPr lang="en-US" altLang="nl-NL" sz="2200" baseline="-25000" dirty="0">
                <a:latin typeface="Times New Roman" pitchFamily="18" charset="0"/>
              </a:rPr>
              <a:t>2</a:t>
            </a:r>
            <a:r>
              <a:rPr lang="en-US" altLang="nl-NL" sz="2200" i="1" baseline="30000" dirty="0">
                <a:latin typeface="Times New Roman" pitchFamily="18" charset="0"/>
              </a:rPr>
              <a:t>2 </a:t>
            </a:r>
            <a:r>
              <a:rPr lang="en-US" altLang="nl-NL" sz="2200" i="1" dirty="0">
                <a:latin typeface="Times New Roman" pitchFamily="18" charset="0"/>
              </a:rPr>
              <a:t>	h</a:t>
            </a:r>
            <a:r>
              <a:rPr lang="en-US" altLang="nl-NL" sz="2200" i="1" baseline="30000" dirty="0">
                <a:latin typeface="Times New Roman" pitchFamily="18" charset="0"/>
              </a:rPr>
              <a:t>2   </a:t>
            </a:r>
            <a:r>
              <a:rPr lang="en-US" altLang="nl-NL" sz="2200" dirty="0">
                <a:latin typeface="Times New Roman" pitchFamily="18" charset="0"/>
              </a:rPr>
              <a:t>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1</a:t>
            </a:r>
            <a:r>
              <a:rPr lang="en-US" altLang="nl-NL" sz="2200" dirty="0">
                <a:latin typeface="Times New Roman" pitchFamily="18" charset="0"/>
              </a:rPr>
              <a:t>	.859	-.317	.738	.100	.838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2</a:t>
            </a:r>
            <a:r>
              <a:rPr lang="en-US" altLang="nl-NL" sz="2200" dirty="0">
                <a:latin typeface="Times New Roman" pitchFamily="18" charset="0"/>
              </a:rPr>
              <a:t>	.813	-.353	.661	.125	.786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3</a:t>
            </a:r>
            <a:r>
              <a:rPr lang="en-US" altLang="nl-NL" sz="2200" dirty="0">
                <a:latin typeface="Times New Roman" pitchFamily="18" charset="0"/>
              </a:rPr>
              <a:t>	.802	-.248	.643	.062	.705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FF0306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FF0306"/>
                </a:solidFill>
                <a:latin typeface="Times New Roman" pitchFamily="18" charset="0"/>
              </a:rPr>
              <a:t>4</a:t>
            </a:r>
            <a:r>
              <a:rPr lang="en-US" altLang="nl-NL" sz="2200" dirty="0">
                <a:latin typeface="Times New Roman" pitchFamily="18" charset="0"/>
              </a:rPr>
              <a:t>	.767	.450	.588	.203	.791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FF0306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FF0306"/>
                </a:solidFill>
                <a:latin typeface="Times New Roman" pitchFamily="18" charset="0"/>
              </a:rPr>
              <a:t>5</a:t>
            </a:r>
            <a:r>
              <a:rPr lang="en-US" altLang="nl-NL" sz="2200" dirty="0">
                <a:latin typeface="Times New Roman" pitchFamily="18" charset="0"/>
              </a:rPr>
              <a:t>	.705	.586	.497	.343	.840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endParaRPr lang="en-US" altLang="nl-NL" sz="2200" dirty="0">
              <a:latin typeface="Times New Roman" pitchFamily="18" charset="0"/>
            </a:endParaRPr>
          </a:p>
        </p:txBody>
      </p:sp>
      <p:sp>
        <p:nvSpPr>
          <p:cNvPr id="17" name="Line 7">
            <a:extLst>
              <a:ext uri="{FF2B5EF4-FFF2-40B4-BE49-F238E27FC236}">
                <a16:creationId xmlns:a16="http://schemas.microsoft.com/office/drawing/2014/main" id="{1CD6C57B-FD9F-5E29-131F-6624C89BB5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9697" y="5789286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8" name="Line 8">
            <a:extLst>
              <a:ext uri="{FF2B5EF4-FFF2-40B4-BE49-F238E27FC236}">
                <a16:creationId xmlns:a16="http://schemas.microsoft.com/office/drawing/2014/main" id="{70EA1D29-B271-C46B-28B9-0A1DDE58F7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9697" y="4054148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9" name="Line 8">
            <a:extLst>
              <a:ext uri="{FF2B5EF4-FFF2-40B4-BE49-F238E27FC236}">
                <a16:creationId xmlns:a16="http://schemas.microsoft.com/office/drawing/2014/main" id="{539D4EC1-E447-B614-C031-09B718A3C422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1705" y="3510336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B67A5B81-9785-67CE-C56A-661125B097B1}"/>
              </a:ext>
            </a:extLst>
          </p:cNvPr>
          <p:cNvSpPr/>
          <p:nvPr/>
        </p:nvSpPr>
        <p:spPr bwMode="auto">
          <a:xfrm>
            <a:off x="7856438" y="3426067"/>
            <a:ext cx="1676806" cy="3612663"/>
          </a:xfrm>
          <a:prstGeom prst="rect">
            <a:avLst/>
          </a:prstGeom>
          <a:solidFill>
            <a:schemeClr val="bg1"/>
          </a:solidFill>
          <a:ln w="38100" cap="flat" cmpd="dbl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Calibri" pitchFamily="34" charset="0"/>
            </a:endParaRPr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18B0F3A5-FBD6-DF77-6076-56B0B5CEB039}"/>
              </a:ext>
            </a:extLst>
          </p:cNvPr>
          <p:cNvSpPr/>
          <p:nvPr/>
        </p:nvSpPr>
        <p:spPr bwMode="auto">
          <a:xfrm>
            <a:off x="5029200" y="3399857"/>
            <a:ext cx="2816276" cy="2562293"/>
          </a:xfrm>
          <a:prstGeom prst="rect">
            <a:avLst/>
          </a:prstGeom>
          <a:solidFill>
            <a:schemeClr val="bg1"/>
          </a:solidFill>
          <a:ln w="38100" cap="flat" cmpd="dbl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4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16" grpId="0"/>
      <p:bldP spid="17" grpId="0" animBg="1"/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E2F1-EA1C-4E0E-9320-2A06C030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D08C-2A3E-42CF-8B31-CC39B4FD6B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Connection with previous topics:</a:t>
            </a:r>
          </a:p>
          <a:p>
            <a:r>
              <a:rPr lang="en-US" dirty="0"/>
              <a:t>Week 1: PCA is a scaling technique.</a:t>
            </a:r>
          </a:p>
          <a:p>
            <a:r>
              <a:rPr lang="en-US" dirty="0"/>
              <a:t>Week 2: PCA creates optimally reliable aggregates of item scores.</a:t>
            </a:r>
          </a:p>
          <a:p>
            <a:r>
              <a:rPr lang="en-US" dirty="0"/>
              <a:t>Week 3: PCA assesses internal structure.</a:t>
            </a:r>
          </a:p>
          <a:p>
            <a:pPr lvl="1"/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F14E8-CEED-4556-8403-BECAFD4F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1828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D5A0-171E-4DF0-875C-40033CC9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Loadings, communalities &amp; eigenvalues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B2415-918A-4249-9799-BEE2DAD4DB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nl-NL" sz="2200" dirty="0"/>
                  <a:t>Eigenvalue: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nl-NL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p>
                          <m:sSupPr>
                            <m:ctrlP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2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nl-NL" sz="2200" dirty="0"/>
              </a:p>
              <a:p>
                <a:pPr marL="0" indent="0">
                  <a:buNone/>
                </a:pPr>
                <a:endParaRPr lang="en-US" altLang="nl-NL" sz="2200" dirty="0"/>
              </a:p>
              <a:p>
                <a:endParaRPr lang="nl-NL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B2415-918A-4249-9799-BEE2DAD4DB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1274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09458DC-68B6-4272-B285-8A7DD1ABF8C5}"/>
              </a:ext>
            </a:extLst>
          </p:cNvPr>
          <p:cNvSpPr txBox="1">
            <a:spLocks noChangeArrowheads="1"/>
          </p:cNvSpPr>
          <p:nvPr/>
        </p:nvSpPr>
        <p:spPr>
          <a:xfrm>
            <a:off x="1015681" y="1926721"/>
            <a:ext cx="8243887" cy="4340696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E9200B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93913" indent="-398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511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30083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655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9227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 defTabSz="461963" eaLnBrk="1" hangingPunct="1">
              <a:spcBef>
                <a:spcPts val="0"/>
              </a:spcBef>
              <a:buNone/>
            </a:pPr>
            <a:endParaRPr lang="nl-NL" sz="2000" dirty="0">
              <a:solidFill>
                <a:srgbClr val="000000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55A0515D-A1D0-44ED-9325-8FF9B7C52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713" y="3582344"/>
            <a:ext cx="8504237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90500" indent="-190500">
              <a:spcBef>
                <a:spcPct val="20000"/>
              </a:spcBef>
              <a:buChar char="•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Item	</a:t>
            </a:r>
            <a:r>
              <a:rPr lang="en-US" altLang="nl-NL" sz="2200" i="1" dirty="0">
                <a:latin typeface="Times New Roman" pitchFamily="18" charset="0"/>
              </a:rPr>
              <a:t>C</a:t>
            </a:r>
            <a:r>
              <a:rPr lang="en-US" altLang="nl-NL" sz="2200" baseline="-25000" dirty="0">
                <a:latin typeface="Times New Roman" pitchFamily="18" charset="0"/>
              </a:rPr>
              <a:t>1</a:t>
            </a:r>
            <a:r>
              <a:rPr lang="en-US" altLang="nl-NL" sz="2200" i="1" baseline="-25000" dirty="0">
                <a:latin typeface="Times New Roman" pitchFamily="18" charset="0"/>
              </a:rPr>
              <a:t> </a:t>
            </a:r>
            <a:r>
              <a:rPr lang="en-US" altLang="nl-NL" sz="2200" i="1" dirty="0">
                <a:latin typeface="Times New Roman" pitchFamily="18" charset="0"/>
              </a:rPr>
              <a:t>	C</a:t>
            </a:r>
            <a:r>
              <a:rPr lang="en-US" altLang="nl-NL" sz="2200" baseline="-25000" dirty="0">
                <a:latin typeface="Times New Roman" pitchFamily="18" charset="0"/>
              </a:rPr>
              <a:t>2</a:t>
            </a:r>
            <a:r>
              <a:rPr lang="en-US" altLang="nl-NL" sz="2200" i="1" baseline="-25000" dirty="0">
                <a:latin typeface="Times New Roman" pitchFamily="18" charset="0"/>
              </a:rPr>
              <a:t> </a:t>
            </a:r>
            <a:r>
              <a:rPr lang="en-US" altLang="nl-NL" sz="2200" i="1" dirty="0">
                <a:latin typeface="Times New Roman" pitchFamily="18" charset="0"/>
              </a:rPr>
              <a:t>	C</a:t>
            </a:r>
            <a:r>
              <a:rPr lang="en-US" altLang="nl-NL" sz="2200" baseline="-25000" dirty="0">
                <a:latin typeface="Times New Roman" pitchFamily="18" charset="0"/>
              </a:rPr>
              <a:t>1</a:t>
            </a:r>
            <a:r>
              <a:rPr lang="en-US" altLang="nl-NL" sz="2200" i="1" baseline="30000" dirty="0">
                <a:latin typeface="Times New Roman" pitchFamily="18" charset="0"/>
              </a:rPr>
              <a:t>2 </a:t>
            </a:r>
            <a:r>
              <a:rPr lang="en-US" altLang="nl-NL" sz="2200" i="1" dirty="0">
                <a:latin typeface="Times New Roman" pitchFamily="18" charset="0"/>
              </a:rPr>
              <a:t>	C</a:t>
            </a:r>
            <a:r>
              <a:rPr lang="en-US" altLang="nl-NL" sz="2200" baseline="-25000" dirty="0">
                <a:latin typeface="Times New Roman" pitchFamily="18" charset="0"/>
              </a:rPr>
              <a:t>2</a:t>
            </a:r>
            <a:r>
              <a:rPr lang="en-US" altLang="nl-NL" sz="2200" i="1" baseline="30000" dirty="0">
                <a:latin typeface="Times New Roman" pitchFamily="18" charset="0"/>
              </a:rPr>
              <a:t>2 </a:t>
            </a:r>
            <a:r>
              <a:rPr lang="en-US" altLang="nl-NL" sz="2200" i="1" dirty="0">
                <a:latin typeface="Times New Roman" pitchFamily="18" charset="0"/>
              </a:rPr>
              <a:t>	h</a:t>
            </a:r>
            <a:r>
              <a:rPr lang="en-US" altLang="nl-NL" sz="2200" i="1" baseline="30000" dirty="0">
                <a:latin typeface="Times New Roman" pitchFamily="18" charset="0"/>
              </a:rPr>
              <a:t>2   </a:t>
            </a:r>
            <a:r>
              <a:rPr lang="en-US" altLang="nl-NL" sz="2200" dirty="0">
                <a:latin typeface="Times New Roman" pitchFamily="18" charset="0"/>
              </a:rPr>
              <a:t>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1</a:t>
            </a:r>
            <a:r>
              <a:rPr lang="en-US" altLang="nl-NL" sz="2200" dirty="0">
                <a:latin typeface="Times New Roman" pitchFamily="18" charset="0"/>
              </a:rPr>
              <a:t>	.859	-.317	.738	.100	.838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2</a:t>
            </a:r>
            <a:r>
              <a:rPr lang="en-US" altLang="nl-NL" sz="2200" dirty="0">
                <a:latin typeface="Times New Roman" pitchFamily="18" charset="0"/>
              </a:rPr>
              <a:t>	.813	-.353	.661	.125	.786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3</a:t>
            </a:r>
            <a:r>
              <a:rPr lang="en-US" altLang="nl-NL" sz="2200" dirty="0">
                <a:latin typeface="Times New Roman" pitchFamily="18" charset="0"/>
              </a:rPr>
              <a:t>	.802	-.248	.643	.062	.705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FF0306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FF0306"/>
                </a:solidFill>
                <a:latin typeface="Times New Roman" pitchFamily="18" charset="0"/>
              </a:rPr>
              <a:t>4</a:t>
            </a:r>
            <a:r>
              <a:rPr lang="en-US" altLang="nl-NL" sz="2200" dirty="0">
                <a:latin typeface="Times New Roman" pitchFamily="18" charset="0"/>
              </a:rPr>
              <a:t>	.767	.450	.588	.203	.791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FF0306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FF0306"/>
                </a:solidFill>
                <a:latin typeface="Times New Roman" pitchFamily="18" charset="0"/>
              </a:rPr>
              <a:t>5</a:t>
            </a:r>
            <a:r>
              <a:rPr lang="en-US" altLang="nl-NL" sz="2200" dirty="0">
                <a:latin typeface="Times New Roman" pitchFamily="18" charset="0"/>
              </a:rPr>
              <a:t>	.705	.586	.497	.343	.840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∑				3.127	.832	3.959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prop. item variance explained   	.626	.166	.792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endParaRPr lang="en-US" altLang="nl-NL" sz="2200" dirty="0">
              <a:latin typeface="Times New Roman" pitchFamily="18" charset="0"/>
            </a:endParaRP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A0CFF040-C536-42F7-92B8-BE55F93448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9697" y="5789286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CD098F40-54EE-4D3C-ABD3-FFB238B080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9697" y="4054148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8A72EE5-7367-4E5F-B3AC-71382B4B1F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1705" y="3510336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66CAA2-A362-452F-AD0C-AE73C271E70D}"/>
              </a:ext>
            </a:extLst>
          </p:cNvPr>
          <p:cNvSpPr/>
          <p:nvPr/>
        </p:nvSpPr>
        <p:spPr bwMode="auto">
          <a:xfrm>
            <a:off x="7856438" y="3426067"/>
            <a:ext cx="1676806" cy="3612663"/>
          </a:xfrm>
          <a:prstGeom prst="rect">
            <a:avLst/>
          </a:prstGeom>
          <a:solidFill>
            <a:schemeClr val="bg1"/>
          </a:solidFill>
          <a:ln w="38100" cap="flat" cmpd="dbl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Calibr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266896-2E41-4CC2-ADD7-52A431CEB39E}"/>
              </a:ext>
            </a:extLst>
          </p:cNvPr>
          <p:cNvSpPr/>
          <p:nvPr/>
        </p:nvSpPr>
        <p:spPr bwMode="auto">
          <a:xfrm>
            <a:off x="1151310" y="6275510"/>
            <a:ext cx="6705128" cy="449863"/>
          </a:xfrm>
          <a:prstGeom prst="rect">
            <a:avLst/>
          </a:prstGeom>
          <a:solidFill>
            <a:schemeClr val="bg1"/>
          </a:solidFill>
          <a:ln w="38100" cap="flat" cmpd="dbl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Calibri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89946-C2C6-41F8-8F44-2A6DE2AA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20</a:t>
            </a:fld>
            <a:endParaRPr lang="nl-NL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61793C1E-1C87-BD67-D85B-F111E3117A34}"/>
              </a:ext>
            </a:extLst>
          </p:cNvPr>
          <p:cNvSpPr/>
          <p:nvPr/>
        </p:nvSpPr>
        <p:spPr bwMode="auto">
          <a:xfrm>
            <a:off x="1303713" y="5861294"/>
            <a:ext cx="6552725" cy="614898"/>
          </a:xfrm>
          <a:prstGeom prst="rect">
            <a:avLst/>
          </a:prstGeom>
          <a:solidFill>
            <a:schemeClr val="bg1"/>
          </a:solidFill>
          <a:ln w="38100" cap="flat" cmpd="dbl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139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D5A0-171E-4DF0-875C-40033CC9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Loadings, communalities &amp; eigenvalues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B2415-918A-4249-9799-BEE2DAD4DB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nl-NL" sz="2200" dirty="0"/>
                  <a:t>Eigenvalue: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nl-NL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p>
                          <m:sSupPr>
                            <m:ctrlP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2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nl-NL" sz="22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nl-NL" sz="2200" dirty="0"/>
                  <a:t>gives </a:t>
                </a:r>
                <a:r>
                  <a:rPr lang="en-US" altLang="nl-NL" sz="2200" i="1" dirty="0"/>
                  <a:t>proportion of variance explained </a:t>
                </a:r>
                <a:r>
                  <a:rPr lang="en-US" altLang="nl-NL" sz="2200" dirty="0"/>
                  <a:t>by the component</a:t>
                </a:r>
              </a:p>
              <a:p>
                <a:pPr marL="0" indent="0">
                  <a:buNone/>
                </a:pPr>
                <a:r>
                  <a:rPr lang="nl-NL" sz="2200" dirty="0">
                    <a:solidFill>
                      <a:srgbClr val="000000"/>
                    </a:solidFill>
                  </a:rPr>
                  <a:t>Communality: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p>
                          <m:sSupPr>
                            <m:ctrlP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nl-NL" sz="2200" dirty="0"/>
              </a:p>
              <a:p>
                <a:pPr marL="0" indent="0">
                  <a:buNone/>
                </a:pPr>
                <a:endParaRPr lang="en-US" altLang="nl-NL" sz="2200" dirty="0"/>
              </a:p>
              <a:p>
                <a:endParaRPr lang="nl-NL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B2415-918A-4249-9799-BEE2DAD4DB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1274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09458DC-68B6-4272-B285-8A7DD1ABF8C5}"/>
              </a:ext>
            </a:extLst>
          </p:cNvPr>
          <p:cNvSpPr txBox="1">
            <a:spLocks noChangeArrowheads="1"/>
          </p:cNvSpPr>
          <p:nvPr/>
        </p:nvSpPr>
        <p:spPr>
          <a:xfrm>
            <a:off x="1015681" y="1926721"/>
            <a:ext cx="8243887" cy="4340696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E9200B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93913" indent="-398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511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30083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655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9227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 defTabSz="461963" eaLnBrk="1" hangingPunct="1">
              <a:spcBef>
                <a:spcPts val="0"/>
              </a:spcBef>
              <a:buNone/>
            </a:pPr>
            <a:endParaRPr lang="nl-NL" sz="2000" dirty="0">
              <a:solidFill>
                <a:srgbClr val="000000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55A0515D-A1D0-44ED-9325-8FF9B7C52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713" y="3582344"/>
            <a:ext cx="8504237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90500" indent="-190500">
              <a:spcBef>
                <a:spcPct val="20000"/>
              </a:spcBef>
              <a:buChar char="•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Item	</a:t>
            </a:r>
            <a:r>
              <a:rPr lang="en-US" altLang="nl-NL" sz="2200" i="1" dirty="0">
                <a:latin typeface="Times New Roman" pitchFamily="18" charset="0"/>
              </a:rPr>
              <a:t>C</a:t>
            </a:r>
            <a:r>
              <a:rPr lang="en-US" altLang="nl-NL" sz="2200" baseline="-25000" dirty="0">
                <a:latin typeface="Times New Roman" pitchFamily="18" charset="0"/>
              </a:rPr>
              <a:t>1</a:t>
            </a:r>
            <a:r>
              <a:rPr lang="en-US" altLang="nl-NL" sz="2200" i="1" baseline="-25000" dirty="0">
                <a:latin typeface="Times New Roman" pitchFamily="18" charset="0"/>
              </a:rPr>
              <a:t> </a:t>
            </a:r>
            <a:r>
              <a:rPr lang="en-US" altLang="nl-NL" sz="2200" i="1" dirty="0">
                <a:latin typeface="Times New Roman" pitchFamily="18" charset="0"/>
              </a:rPr>
              <a:t>	C</a:t>
            </a:r>
            <a:r>
              <a:rPr lang="en-US" altLang="nl-NL" sz="2200" baseline="-25000" dirty="0">
                <a:latin typeface="Times New Roman" pitchFamily="18" charset="0"/>
              </a:rPr>
              <a:t>2</a:t>
            </a:r>
            <a:r>
              <a:rPr lang="en-US" altLang="nl-NL" sz="2200" i="1" baseline="-25000" dirty="0">
                <a:latin typeface="Times New Roman" pitchFamily="18" charset="0"/>
              </a:rPr>
              <a:t> </a:t>
            </a:r>
            <a:r>
              <a:rPr lang="en-US" altLang="nl-NL" sz="2200" i="1" dirty="0">
                <a:latin typeface="Times New Roman" pitchFamily="18" charset="0"/>
              </a:rPr>
              <a:t>	C</a:t>
            </a:r>
            <a:r>
              <a:rPr lang="en-US" altLang="nl-NL" sz="2200" baseline="-25000" dirty="0">
                <a:latin typeface="Times New Roman" pitchFamily="18" charset="0"/>
              </a:rPr>
              <a:t>1</a:t>
            </a:r>
            <a:r>
              <a:rPr lang="en-US" altLang="nl-NL" sz="2200" i="1" baseline="30000" dirty="0">
                <a:latin typeface="Times New Roman" pitchFamily="18" charset="0"/>
              </a:rPr>
              <a:t>2 </a:t>
            </a:r>
            <a:r>
              <a:rPr lang="en-US" altLang="nl-NL" sz="2200" i="1" dirty="0">
                <a:latin typeface="Times New Roman" pitchFamily="18" charset="0"/>
              </a:rPr>
              <a:t>	C</a:t>
            </a:r>
            <a:r>
              <a:rPr lang="en-US" altLang="nl-NL" sz="2200" baseline="-25000" dirty="0">
                <a:latin typeface="Times New Roman" pitchFamily="18" charset="0"/>
              </a:rPr>
              <a:t>2</a:t>
            </a:r>
            <a:r>
              <a:rPr lang="en-US" altLang="nl-NL" sz="2200" i="1" baseline="30000" dirty="0">
                <a:latin typeface="Times New Roman" pitchFamily="18" charset="0"/>
              </a:rPr>
              <a:t>2 </a:t>
            </a:r>
            <a:r>
              <a:rPr lang="en-US" altLang="nl-NL" sz="2200" i="1" dirty="0">
                <a:latin typeface="Times New Roman" pitchFamily="18" charset="0"/>
              </a:rPr>
              <a:t>	h</a:t>
            </a:r>
            <a:r>
              <a:rPr lang="en-US" altLang="nl-NL" sz="2200" i="1" baseline="30000" dirty="0">
                <a:latin typeface="Times New Roman" pitchFamily="18" charset="0"/>
              </a:rPr>
              <a:t>2   </a:t>
            </a:r>
            <a:r>
              <a:rPr lang="en-US" altLang="nl-NL" sz="2200" dirty="0">
                <a:latin typeface="Times New Roman" pitchFamily="18" charset="0"/>
              </a:rPr>
              <a:t>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1</a:t>
            </a:r>
            <a:r>
              <a:rPr lang="en-US" altLang="nl-NL" sz="2200" dirty="0">
                <a:latin typeface="Times New Roman" pitchFamily="18" charset="0"/>
              </a:rPr>
              <a:t>	.859	-.317	.738	.100	.838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2</a:t>
            </a:r>
            <a:r>
              <a:rPr lang="en-US" altLang="nl-NL" sz="2200" dirty="0">
                <a:latin typeface="Times New Roman" pitchFamily="18" charset="0"/>
              </a:rPr>
              <a:t>	.813	-.353	.661	.125	.786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3</a:t>
            </a:r>
            <a:r>
              <a:rPr lang="en-US" altLang="nl-NL" sz="2200" dirty="0">
                <a:latin typeface="Times New Roman" pitchFamily="18" charset="0"/>
              </a:rPr>
              <a:t>	.802	-.248	.643	.062	.705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FF0306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FF0306"/>
                </a:solidFill>
                <a:latin typeface="Times New Roman" pitchFamily="18" charset="0"/>
              </a:rPr>
              <a:t>4</a:t>
            </a:r>
            <a:r>
              <a:rPr lang="en-US" altLang="nl-NL" sz="2200" dirty="0">
                <a:latin typeface="Times New Roman" pitchFamily="18" charset="0"/>
              </a:rPr>
              <a:t>	.767	.450	.588	.203	.791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FF0306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FF0306"/>
                </a:solidFill>
                <a:latin typeface="Times New Roman" pitchFamily="18" charset="0"/>
              </a:rPr>
              <a:t>5</a:t>
            </a:r>
            <a:r>
              <a:rPr lang="en-US" altLang="nl-NL" sz="2200" dirty="0">
                <a:latin typeface="Times New Roman" pitchFamily="18" charset="0"/>
              </a:rPr>
              <a:t>	.705	.586	.497	.343	.840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∑				3.127	.832	3.959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prop. item variance explained   	.626	.166	.792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endParaRPr lang="en-US" altLang="nl-NL" sz="2200" dirty="0">
              <a:latin typeface="Times New Roman" pitchFamily="18" charset="0"/>
            </a:endParaRP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A0CFF040-C536-42F7-92B8-BE55F93448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9697" y="5789286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CD098F40-54EE-4D3C-ABD3-FFB238B080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9697" y="4054148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8A72EE5-7367-4E5F-B3AC-71382B4B1F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1705" y="3510336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66CAA2-A362-452F-AD0C-AE73C271E70D}"/>
              </a:ext>
            </a:extLst>
          </p:cNvPr>
          <p:cNvSpPr/>
          <p:nvPr/>
        </p:nvSpPr>
        <p:spPr bwMode="auto">
          <a:xfrm>
            <a:off x="7856438" y="3426067"/>
            <a:ext cx="1676806" cy="3612663"/>
          </a:xfrm>
          <a:prstGeom prst="rect">
            <a:avLst/>
          </a:prstGeom>
          <a:solidFill>
            <a:schemeClr val="bg1"/>
          </a:solidFill>
          <a:ln w="38100" cap="flat" cmpd="dbl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Calibr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266896-2E41-4CC2-ADD7-52A431CEB39E}"/>
              </a:ext>
            </a:extLst>
          </p:cNvPr>
          <p:cNvSpPr/>
          <p:nvPr/>
        </p:nvSpPr>
        <p:spPr bwMode="auto">
          <a:xfrm>
            <a:off x="1151310" y="6275510"/>
            <a:ext cx="6705128" cy="449863"/>
          </a:xfrm>
          <a:prstGeom prst="rect">
            <a:avLst/>
          </a:prstGeom>
          <a:solidFill>
            <a:schemeClr val="bg1"/>
          </a:solidFill>
          <a:ln w="38100" cap="flat" cmpd="dbl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Calibri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89946-C2C6-41F8-8F44-2A6DE2AA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3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D5A0-171E-4DF0-875C-40033CC9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Loadings, communalities &amp; eigenvalues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B2415-918A-4249-9799-BEE2DAD4DB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nl-NL" sz="2200" dirty="0"/>
                  <a:t>Eigenvalue: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nl-NL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p>
                          <m:sSupPr>
                            <m:ctrlP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2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nl-NL" sz="22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nl-NL" sz="2200" dirty="0"/>
                  <a:t>gives </a:t>
                </a:r>
                <a:r>
                  <a:rPr lang="en-US" altLang="nl-NL" sz="2200" i="1" dirty="0"/>
                  <a:t>proportion of variance explained </a:t>
                </a:r>
                <a:r>
                  <a:rPr lang="en-US" altLang="nl-NL" sz="2200" dirty="0"/>
                  <a:t>by the component</a:t>
                </a:r>
              </a:p>
              <a:p>
                <a:pPr marL="0" indent="0">
                  <a:buNone/>
                </a:pPr>
                <a:r>
                  <a:rPr lang="nl-NL" sz="2200" dirty="0">
                    <a:solidFill>
                      <a:srgbClr val="000000"/>
                    </a:solidFill>
                  </a:rPr>
                  <a:t>Communality: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p>
                          <m:sSupPr>
                            <m:ctrlP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nl-NL" sz="2200" dirty="0"/>
              </a:p>
              <a:p>
                <a:endParaRPr lang="nl-NL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B2415-918A-4249-9799-BEE2DAD4DB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1274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09458DC-68B6-4272-B285-8A7DD1ABF8C5}"/>
              </a:ext>
            </a:extLst>
          </p:cNvPr>
          <p:cNvSpPr txBox="1">
            <a:spLocks noChangeArrowheads="1"/>
          </p:cNvSpPr>
          <p:nvPr/>
        </p:nvSpPr>
        <p:spPr>
          <a:xfrm>
            <a:off x="1015681" y="1926721"/>
            <a:ext cx="8243887" cy="4340696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E9200B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93913" indent="-398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511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30083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655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9227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 defTabSz="461963" eaLnBrk="1" hangingPunct="1">
              <a:spcBef>
                <a:spcPts val="0"/>
              </a:spcBef>
              <a:buNone/>
            </a:pPr>
            <a:endParaRPr lang="nl-NL" sz="2000" dirty="0">
              <a:solidFill>
                <a:srgbClr val="000000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55A0515D-A1D0-44ED-9325-8FF9B7C52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713" y="3582344"/>
            <a:ext cx="8504237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90500" indent="-190500">
              <a:spcBef>
                <a:spcPct val="20000"/>
              </a:spcBef>
              <a:buChar char="•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Item	</a:t>
            </a:r>
            <a:r>
              <a:rPr lang="en-US" altLang="nl-NL" sz="2200" i="1" dirty="0">
                <a:latin typeface="Times New Roman" pitchFamily="18" charset="0"/>
              </a:rPr>
              <a:t>C</a:t>
            </a:r>
            <a:r>
              <a:rPr lang="en-US" altLang="nl-NL" sz="2200" baseline="-25000" dirty="0">
                <a:latin typeface="Times New Roman" pitchFamily="18" charset="0"/>
              </a:rPr>
              <a:t>1</a:t>
            </a:r>
            <a:r>
              <a:rPr lang="en-US" altLang="nl-NL" sz="2200" i="1" baseline="-25000" dirty="0">
                <a:latin typeface="Times New Roman" pitchFamily="18" charset="0"/>
              </a:rPr>
              <a:t> </a:t>
            </a:r>
            <a:r>
              <a:rPr lang="en-US" altLang="nl-NL" sz="2200" i="1" dirty="0">
                <a:latin typeface="Times New Roman" pitchFamily="18" charset="0"/>
              </a:rPr>
              <a:t>	C</a:t>
            </a:r>
            <a:r>
              <a:rPr lang="en-US" altLang="nl-NL" sz="2200" baseline="-25000" dirty="0">
                <a:latin typeface="Times New Roman" pitchFamily="18" charset="0"/>
              </a:rPr>
              <a:t>2</a:t>
            </a:r>
            <a:r>
              <a:rPr lang="en-US" altLang="nl-NL" sz="2200" i="1" baseline="-25000" dirty="0">
                <a:latin typeface="Times New Roman" pitchFamily="18" charset="0"/>
              </a:rPr>
              <a:t> </a:t>
            </a:r>
            <a:r>
              <a:rPr lang="en-US" altLang="nl-NL" sz="2200" i="1" dirty="0">
                <a:latin typeface="Times New Roman" pitchFamily="18" charset="0"/>
              </a:rPr>
              <a:t>	C</a:t>
            </a:r>
            <a:r>
              <a:rPr lang="en-US" altLang="nl-NL" sz="2200" baseline="-25000" dirty="0">
                <a:latin typeface="Times New Roman" pitchFamily="18" charset="0"/>
              </a:rPr>
              <a:t>1</a:t>
            </a:r>
            <a:r>
              <a:rPr lang="en-US" altLang="nl-NL" sz="2200" i="1" baseline="30000" dirty="0">
                <a:latin typeface="Times New Roman" pitchFamily="18" charset="0"/>
              </a:rPr>
              <a:t>2 </a:t>
            </a:r>
            <a:r>
              <a:rPr lang="en-US" altLang="nl-NL" sz="2200" i="1" dirty="0">
                <a:latin typeface="Times New Roman" pitchFamily="18" charset="0"/>
              </a:rPr>
              <a:t>	C</a:t>
            </a:r>
            <a:r>
              <a:rPr lang="en-US" altLang="nl-NL" sz="2200" baseline="-25000" dirty="0">
                <a:latin typeface="Times New Roman" pitchFamily="18" charset="0"/>
              </a:rPr>
              <a:t>2</a:t>
            </a:r>
            <a:r>
              <a:rPr lang="en-US" altLang="nl-NL" sz="2200" i="1" baseline="30000" dirty="0">
                <a:latin typeface="Times New Roman" pitchFamily="18" charset="0"/>
              </a:rPr>
              <a:t>2 </a:t>
            </a:r>
            <a:r>
              <a:rPr lang="en-US" altLang="nl-NL" sz="2200" i="1" dirty="0">
                <a:latin typeface="Times New Roman" pitchFamily="18" charset="0"/>
              </a:rPr>
              <a:t>	h</a:t>
            </a:r>
            <a:r>
              <a:rPr lang="en-US" altLang="nl-NL" sz="2200" i="1" baseline="30000" dirty="0">
                <a:latin typeface="Times New Roman" pitchFamily="18" charset="0"/>
              </a:rPr>
              <a:t>2   </a:t>
            </a:r>
            <a:r>
              <a:rPr lang="en-US" altLang="nl-NL" sz="2200" dirty="0">
                <a:latin typeface="Times New Roman" pitchFamily="18" charset="0"/>
              </a:rPr>
              <a:t>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1</a:t>
            </a:r>
            <a:r>
              <a:rPr lang="en-US" altLang="nl-NL" sz="2200" dirty="0">
                <a:latin typeface="Times New Roman" pitchFamily="18" charset="0"/>
              </a:rPr>
              <a:t>	.859	-.317	.738	.100	.838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2</a:t>
            </a:r>
            <a:r>
              <a:rPr lang="en-US" altLang="nl-NL" sz="2200" dirty="0">
                <a:latin typeface="Times New Roman" pitchFamily="18" charset="0"/>
              </a:rPr>
              <a:t>	.813	-.353	.661	.125	.786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3</a:t>
            </a:r>
            <a:r>
              <a:rPr lang="en-US" altLang="nl-NL" sz="2200" dirty="0">
                <a:latin typeface="Times New Roman" pitchFamily="18" charset="0"/>
              </a:rPr>
              <a:t>	.802	-.248	.643	.062	.705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FF0306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FF0306"/>
                </a:solidFill>
                <a:latin typeface="Times New Roman" pitchFamily="18" charset="0"/>
              </a:rPr>
              <a:t>4</a:t>
            </a:r>
            <a:r>
              <a:rPr lang="en-US" altLang="nl-NL" sz="2200" dirty="0">
                <a:latin typeface="Times New Roman" pitchFamily="18" charset="0"/>
              </a:rPr>
              <a:t>	.767	.450	.588	.203	.791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FF0306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FF0306"/>
                </a:solidFill>
                <a:latin typeface="Times New Roman" pitchFamily="18" charset="0"/>
              </a:rPr>
              <a:t>5</a:t>
            </a:r>
            <a:r>
              <a:rPr lang="en-US" altLang="nl-NL" sz="2200" dirty="0">
                <a:latin typeface="Times New Roman" pitchFamily="18" charset="0"/>
              </a:rPr>
              <a:t>	.705	.586	.497	.343	.840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∑				3.127	.832	3.959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prop. item variance explained   	.626	.166	.792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endParaRPr lang="en-US" altLang="nl-NL" sz="2200" dirty="0">
              <a:latin typeface="Times New Roman" pitchFamily="18" charset="0"/>
            </a:endParaRP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A0CFF040-C536-42F7-92B8-BE55F93448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9697" y="5789286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CD098F40-54EE-4D3C-ABD3-FFB238B080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9697" y="4054148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8A72EE5-7367-4E5F-B3AC-71382B4B1F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1705" y="3510336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66CAA2-A362-452F-AD0C-AE73C271E70D}"/>
              </a:ext>
            </a:extLst>
          </p:cNvPr>
          <p:cNvSpPr/>
          <p:nvPr/>
        </p:nvSpPr>
        <p:spPr bwMode="auto">
          <a:xfrm>
            <a:off x="7856438" y="5861294"/>
            <a:ext cx="1676806" cy="1177436"/>
          </a:xfrm>
          <a:prstGeom prst="rect">
            <a:avLst/>
          </a:prstGeom>
          <a:solidFill>
            <a:schemeClr val="bg1"/>
          </a:solidFill>
          <a:ln w="38100" cap="flat" cmpd="dbl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Calibr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266896-2E41-4CC2-ADD7-52A431CEB39E}"/>
              </a:ext>
            </a:extLst>
          </p:cNvPr>
          <p:cNvSpPr/>
          <p:nvPr/>
        </p:nvSpPr>
        <p:spPr bwMode="auto">
          <a:xfrm>
            <a:off x="1151310" y="6275510"/>
            <a:ext cx="6705128" cy="449863"/>
          </a:xfrm>
          <a:prstGeom prst="rect">
            <a:avLst/>
          </a:prstGeom>
          <a:solidFill>
            <a:schemeClr val="bg1"/>
          </a:solidFill>
          <a:ln w="38100" cap="flat" cmpd="dbl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Calibri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89946-C2C6-41F8-8F44-2A6DE2AA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1641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D5A0-171E-4DF0-875C-40033CC9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Loadings, communalities &amp; eigenvalues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B2415-918A-4249-9799-BEE2DAD4DB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nl-NL" sz="2200" dirty="0"/>
                  <a:t>Eigenvalue: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nl-NL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p>
                          <m:sSupPr>
                            <m:ctrlP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2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nl-NL" sz="2200" dirty="0">
                    <a:solidFill>
                      <a:srgbClr val="000000"/>
                    </a:solidFill>
                  </a:rPr>
                  <a:t> </a:t>
                </a:r>
                <a:r>
                  <a:rPr lang="en-US" altLang="nl-NL" sz="2200" dirty="0"/>
                  <a:t>gives </a:t>
                </a:r>
                <a:r>
                  <a:rPr lang="en-US" altLang="nl-NL" sz="2200" i="1" dirty="0"/>
                  <a:t>proportion of variance explained </a:t>
                </a:r>
                <a:r>
                  <a:rPr lang="en-US" altLang="nl-NL" sz="2200" dirty="0"/>
                  <a:t>by the component</a:t>
                </a:r>
              </a:p>
              <a:p>
                <a:pPr marL="0" indent="0">
                  <a:buNone/>
                </a:pPr>
                <a:r>
                  <a:rPr lang="nl-NL" sz="2200" dirty="0" err="1">
                    <a:solidFill>
                      <a:srgbClr val="000000"/>
                    </a:solidFill>
                  </a:rPr>
                  <a:t>Communality</a:t>
                </a:r>
                <a:r>
                  <a:rPr lang="nl-NL" sz="2200" dirty="0">
                    <a:solidFill>
                      <a:srgbClr val="000000"/>
                    </a:solidFill>
                  </a:rPr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nl-NL" sz="2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nl-NL" sz="2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p>
                          <m:sSupPr>
                            <m:ctrlP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nl-NL" sz="2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𝑖𝑗</m:t>
                                </m:r>
                              </m:sub>
                            </m:sSub>
                          </m:e>
                          <m:sup>
                            <m:r>
                              <a:rPr lang="nl-NL" sz="2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nl-NL" sz="2200" dirty="0"/>
              </a:p>
              <a:p>
                <a:pPr marL="0" indent="0">
                  <a:buNone/>
                </a:pPr>
                <a:endParaRPr lang="en-US" altLang="nl-NL" sz="2200" dirty="0"/>
              </a:p>
              <a:p>
                <a:endParaRPr lang="nl-NL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DB2415-918A-4249-9799-BEE2DAD4DB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4" t="-12745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09458DC-68B6-4272-B285-8A7DD1ABF8C5}"/>
              </a:ext>
            </a:extLst>
          </p:cNvPr>
          <p:cNvSpPr txBox="1">
            <a:spLocks noChangeArrowheads="1"/>
          </p:cNvSpPr>
          <p:nvPr/>
        </p:nvSpPr>
        <p:spPr>
          <a:xfrm>
            <a:off x="1015681" y="1926721"/>
            <a:ext cx="8243887" cy="4340696"/>
          </a:xfrm>
          <a:prstGeom prst="rect">
            <a:avLst/>
          </a:prstGeom>
        </p:spPr>
        <p:txBody>
          <a:bodyPr/>
          <a:lstStyle>
            <a:lvl1pPr marL="469900" indent="-4699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rgbClr val="E9200B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0000"/>
              <a:buFont typeface="Wingdings" pitchFamily="2" charset="2"/>
              <a:buChar char="q"/>
              <a:defRPr sz="2000">
                <a:solidFill>
                  <a:schemeClr val="tx1"/>
                </a:solidFill>
                <a:latin typeface="+mn-lt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defRPr sz="2000">
                <a:solidFill>
                  <a:schemeClr val="tx1"/>
                </a:solidFill>
                <a:latin typeface="Verdana" pitchFamily="34" charset="0"/>
              </a:defRPr>
            </a:lvl4pPr>
            <a:lvl5pPr marL="2093913" indent="-3984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5pPr>
            <a:lvl6pPr marL="25511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6pPr>
            <a:lvl7pPr marL="30083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7pPr>
            <a:lvl8pPr marL="34655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8pPr>
            <a:lvl9pPr marL="3922713" indent="-3984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 defTabSz="461963" eaLnBrk="1" hangingPunct="1">
              <a:spcBef>
                <a:spcPts val="0"/>
              </a:spcBef>
              <a:buNone/>
            </a:pPr>
            <a:endParaRPr lang="nl-NL" sz="2000" dirty="0">
              <a:solidFill>
                <a:srgbClr val="000000"/>
              </a:solidFill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55A0515D-A1D0-44ED-9325-8FF9B7C52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3713" y="3582344"/>
            <a:ext cx="8504237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90500" indent="-190500">
              <a:spcBef>
                <a:spcPct val="20000"/>
              </a:spcBef>
              <a:buChar char="•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Item	</a:t>
            </a:r>
            <a:r>
              <a:rPr lang="en-US" altLang="nl-NL" sz="2200" i="1" dirty="0">
                <a:latin typeface="Times New Roman" pitchFamily="18" charset="0"/>
              </a:rPr>
              <a:t>C</a:t>
            </a:r>
            <a:r>
              <a:rPr lang="en-US" altLang="nl-NL" sz="2200" baseline="-25000" dirty="0">
                <a:latin typeface="Times New Roman" pitchFamily="18" charset="0"/>
              </a:rPr>
              <a:t>1</a:t>
            </a:r>
            <a:r>
              <a:rPr lang="en-US" altLang="nl-NL" sz="2200" i="1" baseline="-25000" dirty="0">
                <a:latin typeface="Times New Roman" pitchFamily="18" charset="0"/>
              </a:rPr>
              <a:t> </a:t>
            </a:r>
            <a:r>
              <a:rPr lang="en-US" altLang="nl-NL" sz="2200" i="1" dirty="0">
                <a:latin typeface="Times New Roman" pitchFamily="18" charset="0"/>
              </a:rPr>
              <a:t>	C</a:t>
            </a:r>
            <a:r>
              <a:rPr lang="en-US" altLang="nl-NL" sz="2200" baseline="-25000" dirty="0">
                <a:latin typeface="Times New Roman" pitchFamily="18" charset="0"/>
              </a:rPr>
              <a:t>2</a:t>
            </a:r>
            <a:r>
              <a:rPr lang="en-US" altLang="nl-NL" sz="2200" i="1" baseline="-25000" dirty="0">
                <a:latin typeface="Times New Roman" pitchFamily="18" charset="0"/>
              </a:rPr>
              <a:t> </a:t>
            </a:r>
            <a:r>
              <a:rPr lang="en-US" altLang="nl-NL" sz="2200" i="1" dirty="0">
                <a:latin typeface="Times New Roman" pitchFamily="18" charset="0"/>
              </a:rPr>
              <a:t>	C</a:t>
            </a:r>
            <a:r>
              <a:rPr lang="en-US" altLang="nl-NL" sz="2200" baseline="-25000" dirty="0">
                <a:latin typeface="Times New Roman" pitchFamily="18" charset="0"/>
              </a:rPr>
              <a:t>1</a:t>
            </a:r>
            <a:r>
              <a:rPr lang="en-US" altLang="nl-NL" sz="2200" i="1" baseline="30000" dirty="0">
                <a:latin typeface="Times New Roman" pitchFamily="18" charset="0"/>
              </a:rPr>
              <a:t>2 </a:t>
            </a:r>
            <a:r>
              <a:rPr lang="en-US" altLang="nl-NL" sz="2200" i="1" dirty="0">
                <a:latin typeface="Times New Roman" pitchFamily="18" charset="0"/>
              </a:rPr>
              <a:t>	C</a:t>
            </a:r>
            <a:r>
              <a:rPr lang="en-US" altLang="nl-NL" sz="2200" baseline="-25000" dirty="0">
                <a:latin typeface="Times New Roman" pitchFamily="18" charset="0"/>
              </a:rPr>
              <a:t>2</a:t>
            </a:r>
            <a:r>
              <a:rPr lang="en-US" altLang="nl-NL" sz="2200" i="1" baseline="30000" dirty="0">
                <a:latin typeface="Times New Roman" pitchFamily="18" charset="0"/>
              </a:rPr>
              <a:t>2 </a:t>
            </a:r>
            <a:r>
              <a:rPr lang="en-US" altLang="nl-NL" sz="2200" i="1" dirty="0">
                <a:latin typeface="Times New Roman" pitchFamily="18" charset="0"/>
              </a:rPr>
              <a:t>	h</a:t>
            </a:r>
            <a:r>
              <a:rPr lang="en-US" altLang="nl-NL" sz="2200" i="1" baseline="30000" dirty="0">
                <a:latin typeface="Times New Roman" pitchFamily="18" charset="0"/>
              </a:rPr>
              <a:t>2   </a:t>
            </a:r>
            <a:r>
              <a:rPr lang="en-US" altLang="nl-NL" sz="2200" dirty="0">
                <a:latin typeface="Times New Roman" pitchFamily="18" charset="0"/>
              </a:rPr>
              <a:t>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1</a:t>
            </a:r>
            <a:r>
              <a:rPr lang="en-US" altLang="nl-NL" sz="2200" dirty="0">
                <a:latin typeface="Times New Roman" pitchFamily="18" charset="0"/>
              </a:rPr>
              <a:t>	.859	-.317	.738	.100	.838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2</a:t>
            </a:r>
            <a:r>
              <a:rPr lang="en-US" altLang="nl-NL" sz="2200" dirty="0">
                <a:latin typeface="Times New Roman" pitchFamily="18" charset="0"/>
              </a:rPr>
              <a:t>	.813	-.353	.661	.125	.786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3</a:t>
            </a:r>
            <a:r>
              <a:rPr lang="en-US" altLang="nl-NL" sz="2200" dirty="0">
                <a:latin typeface="Times New Roman" pitchFamily="18" charset="0"/>
              </a:rPr>
              <a:t>	.802	-.248	.643	.062	.705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FF0306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FF0306"/>
                </a:solidFill>
                <a:latin typeface="Times New Roman" pitchFamily="18" charset="0"/>
              </a:rPr>
              <a:t>4</a:t>
            </a:r>
            <a:r>
              <a:rPr lang="en-US" altLang="nl-NL" sz="2200" dirty="0">
                <a:latin typeface="Times New Roman" pitchFamily="18" charset="0"/>
              </a:rPr>
              <a:t>	.767	.450	.588	.203	.791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FF0306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FF0306"/>
                </a:solidFill>
                <a:latin typeface="Times New Roman" pitchFamily="18" charset="0"/>
              </a:rPr>
              <a:t>5</a:t>
            </a:r>
            <a:r>
              <a:rPr lang="en-US" altLang="nl-NL" sz="2200" dirty="0">
                <a:latin typeface="Times New Roman" pitchFamily="18" charset="0"/>
              </a:rPr>
              <a:t>	.705	.586	.497	.343	.840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∑				3.127	.832	3.959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prop. item variance explained   	.626	.166	.792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endParaRPr lang="en-US" altLang="nl-NL" sz="2200" dirty="0">
              <a:latin typeface="Times New Roman" pitchFamily="18" charset="0"/>
            </a:endParaRPr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A0CFF040-C536-42F7-92B8-BE55F9344805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9697" y="5789286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8" name="Line 8">
            <a:extLst>
              <a:ext uri="{FF2B5EF4-FFF2-40B4-BE49-F238E27FC236}">
                <a16:creationId xmlns:a16="http://schemas.microsoft.com/office/drawing/2014/main" id="{CD098F40-54EE-4D3C-ABD3-FFB238B080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159697" y="4054148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9" name="Line 8">
            <a:extLst>
              <a:ext uri="{FF2B5EF4-FFF2-40B4-BE49-F238E27FC236}">
                <a16:creationId xmlns:a16="http://schemas.microsoft.com/office/drawing/2014/main" id="{E8A72EE5-7367-4E5F-B3AC-71382B4B1F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1705" y="3510336"/>
            <a:ext cx="7693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266896-2E41-4CC2-ADD7-52A431CEB39E}"/>
              </a:ext>
            </a:extLst>
          </p:cNvPr>
          <p:cNvSpPr/>
          <p:nvPr/>
        </p:nvSpPr>
        <p:spPr bwMode="auto">
          <a:xfrm>
            <a:off x="1151310" y="6275510"/>
            <a:ext cx="6705128" cy="449863"/>
          </a:xfrm>
          <a:prstGeom prst="rect">
            <a:avLst/>
          </a:prstGeom>
          <a:solidFill>
            <a:schemeClr val="bg1"/>
          </a:solidFill>
          <a:ln w="38100" cap="flat" cmpd="dbl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latin typeface="Calibri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89946-C2C6-41F8-8F44-2A6DE2AA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9110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0FD8-D72E-4F42-81CC-BB02A09E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Example: PCA on the Big-Five International Personality Item Pool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58696-295C-4CD5-AB52-E154655C4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dirty="0"/>
              <a:t>50 items, 5-point Likert scale (1=Disagree, 3=Neutral, 5=Agree)</a:t>
            </a:r>
          </a:p>
          <a:p>
            <a:pPr>
              <a:spcBef>
                <a:spcPts val="600"/>
              </a:spcBef>
            </a:pPr>
            <a:r>
              <a:rPr lang="en-US" dirty="0"/>
              <a:t>N = 19,718 respondents</a:t>
            </a:r>
          </a:p>
          <a:p>
            <a:pPr>
              <a:spcBef>
                <a:spcPts val="600"/>
              </a:spcBef>
            </a:pPr>
            <a:r>
              <a:rPr lang="en-US" dirty="0"/>
              <a:t>Example items: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DACD04-F409-4932-AB6F-9A08D4B35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dirty="0"/>
              <a:t>19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C6FE315-489D-47EF-85A1-E93110F8C7C1}"/>
              </a:ext>
            </a:extLst>
          </p:cNvPr>
          <p:cNvGraphicFramePr>
            <a:graphicFrameLocks noGrp="1"/>
          </p:cNvGraphicFramePr>
          <p:nvPr/>
        </p:nvGraphicFramePr>
        <p:xfrm>
          <a:off x="3852809" y="2927350"/>
          <a:ext cx="8043523" cy="342900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8043523">
                  <a:extLst>
                    <a:ext uri="{9D8B030D-6E8A-4147-A177-3AD203B41FA5}">
                      <a16:colId xmlns:a16="http://schemas.microsoft.com/office/drawing/2014/main" val="12154776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457200" lvl="1" indent="0">
                        <a:spcBef>
                          <a:spcPts val="600"/>
                        </a:spcBef>
                        <a:buNone/>
                      </a:pPr>
                      <a:r>
                        <a:rPr lang="en-US" sz="2000" b="0" dirty="0"/>
                        <a:t>E1.	I am the life of the party. (Extraversion, + keyed)</a:t>
                      </a:r>
                    </a:p>
                    <a:p>
                      <a:pPr marL="457200" lvl="1" indent="0">
                        <a:spcBef>
                          <a:spcPts val="600"/>
                        </a:spcBef>
                        <a:buNone/>
                      </a:pPr>
                      <a:r>
                        <a:rPr lang="en-US" sz="2000" b="0" dirty="0"/>
                        <a:t>E2.	I don't talk a lot. (Extraversion, - keyed)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426439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lvl="1" indent="0">
                        <a:spcBef>
                          <a:spcPts val="600"/>
                        </a:spcBef>
                        <a:buNone/>
                      </a:pPr>
                      <a:r>
                        <a:rPr lang="en-US" sz="2000" dirty="0"/>
                        <a:t>N1.	I get stressed out easily. (Neuroticism, + keyed) </a:t>
                      </a:r>
                    </a:p>
                    <a:p>
                      <a:pPr marL="457200" lvl="1" indent="0">
                        <a:spcBef>
                          <a:spcPts val="600"/>
                        </a:spcBef>
                        <a:buNone/>
                      </a:pPr>
                      <a:r>
                        <a:rPr lang="en-US" sz="2000" dirty="0"/>
                        <a:t>N2.	I am relaxed most of the time. (Neuroticism, - keyed)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76436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lvl="1" indent="0">
                        <a:spcBef>
                          <a:spcPts val="600"/>
                        </a:spcBef>
                        <a:buNone/>
                      </a:pPr>
                      <a:r>
                        <a:rPr lang="en-US" sz="2000" dirty="0"/>
                        <a:t>A1.	I feel little concern for others. (Agreeableness, - keyed)</a:t>
                      </a:r>
                    </a:p>
                    <a:p>
                      <a:pPr marL="457200" lvl="1" indent="0">
                        <a:spcBef>
                          <a:spcPts val="600"/>
                        </a:spcBef>
                        <a:buNone/>
                      </a:pPr>
                      <a:r>
                        <a:rPr lang="en-US" sz="2000" dirty="0"/>
                        <a:t>A2.	I am interested in people. (Agreeableness, + keyed)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53082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lvl="1" indent="0">
                        <a:spcBef>
                          <a:spcPts val="600"/>
                        </a:spcBef>
                        <a:buNone/>
                      </a:pPr>
                      <a:r>
                        <a:rPr lang="en-US" sz="2000" dirty="0"/>
                        <a:t>C1.	I am always prepared. (Conscientiousness, + keyed)</a:t>
                      </a:r>
                    </a:p>
                    <a:p>
                      <a:pPr marL="457200" lvl="1" indent="0">
                        <a:spcBef>
                          <a:spcPts val="600"/>
                        </a:spcBef>
                        <a:buNone/>
                      </a:pPr>
                      <a:r>
                        <a:rPr lang="en-US" sz="2000" dirty="0"/>
                        <a:t>C2.	I leave my belongings around. (Conscientiousness, -keyed)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04148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lvl="1" indent="0">
                        <a:spcBef>
                          <a:spcPts val="600"/>
                        </a:spcBef>
                        <a:buNone/>
                      </a:pPr>
                      <a:r>
                        <a:rPr lang="en-US" sz="2000" dirty="0"/>
                        <a:t>O1.	I have a rich vocabulary. (Openness, + keyed)</a:t>
                      </a:r>
                    </a:p>
                    <a:p>
                      <a:pPr marL="490537" lvl="1" indent="0">
                        <a:spcBef>
                          <a:spcPts val="600"/>
                        </a:spcBef>
                        <a:buNone/>
                      </a:pPr>
                      <a:r>
                        <a:rPr lang="en-US" sz="2000" dirty="0"/>
                        <a:t>O2.	I have difficulty understanding abstract ideas. (Openness, - keyed)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82905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713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33A0D-EDF4-4B1B-8A4D-25978B024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Correlation matrix (most items omitted for readability)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1CAD20-4437-4744-8DBD-A8EE8A908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744" y="232636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E1     E2     N1     N2     A1     A2     C1     C2     O1     O2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E1  1.000 -0.421 -0.114  0.151 -0.015  0.272  0.055  0.036  0.040 -0.025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E2 -0.421  1.000  0.061 -0.030  0.123 -0.274 -0.012 -0.046 -0.055  0.058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N1 -0.114  0.061  1.000 -0.465 -0.001 -0.045 -0.085  0.091 -0.046  0.174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N2  0.151 -0.030 -0.465  1.000  0.023  0.116  0.085  0.031  0.039 -0.076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A1 -0.015  0.123 -0.001  0.023  1.000 -0.231 -0.028 -0.009 -0.105  0.117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A2  0.272 -0.274 -0.045  0.116 -0.231  1.000  0.067  0.067  0.075 -0.055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C1  0.055 -0.012 -0.085  0.085 -0.028  0.067  1.000 -0.260  0.129 -0.071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C2  0.036 -0.046  0.091  0.031 -0.009  0.067 -0.260  1.000  0.069  0.003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O1  0.040 -0.055 -0.046  0.039 -0.105  0.075  0.129  0.069  1.000 -0.328</a:t>
            </a:r>
          </a:p>
          <a:p>
            <a:pPr marL="0" indent="0">
              <a:buNone/>
            </a:pPr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O2 -0.025  0.058  0.174 -0.076  0.117 -0.055 -0.071  0.003 -0.328  1.000</a:t>
            </a:r>
            <a:endParaRPr lang="nl-NL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96D044-E700-45D3-B322-C1FDB6CF19E6}"/>
              </a:ext>
            </a:extLst>
          </p:cNvPr>
          <p:cNvCxnSpPr/>
          <p:nvPr/>
        </p:nvCxnSpPr>
        <p:spPr>
          <a:xfrm>
            <a:off x="881744" y="265611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0216D6-35EA-4FE2-A013-1DF5E4A0E482}"/>
              </a:ext>
            </a:extLst>
          </p:cNvPr>
          <p:cNvCxnSpPr/>
          <p:nvPr/>
        </p:nvCxnSpPr>
        <p:spPr>
          <a:xfrm>
            <a:off x="881744" y="3439884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E45F69-4FB6-4CF3-B970-E629F12A16C5}"/>
              </a:ext>
            </a:extLst>
          </p:cNvPr>
          <p:cNvCxnSpPr/>
          <p:nvPr/>
        </p:nvCxnSpPr>
        <p:spPr>
          <a:xfrm>
            <a:off x="881744" y="415834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6D8199C-9DEB-4344-AFA2-52F8142FA748}"/>
              </a:ext>
            </a:extLst>
          </p:cNvPr>
          <p:cNvCxnSpPr/>
          <p:nvPr/>
        </p:nvCxnSpPr>
        <p:spPr>
          <a:xfrm>
            <a:off x="881744" y="4909456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0A8B491-1A38-44E1-8B7C-7C2CF4F973D2}"/>
              </a:ext>
            </a:extLst>
          </p:cNvPr>
          <p:cNvCxnSpPr/>
          <p:nvPr/>
        </p:nvCxnSpPr>
        <p:spPr>
          <a:xfrm>
            <a:off x="881744" y="5660571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0A02684-EB9B-4C76-8088-B96DC13383C5}"/>
              </a:ext>
            </a:extLst>
          </p:cNvPr>
          <p:cNvCxnSpPr>
            <a:cxnSpLocks/>
          </p:cNvCxnSpPr>
          <p:nvPr/>
        </p:nvCxnSpPr>
        <p:spPr>
          <a:xfrm>
            <a:off x="1328058" y="2326367"/>
            <a:ext cx="0" cy="4139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05CDC2-4715-466F-9D2F-2FCD865540DC}"/>
              </a:ext>
            </a:extLst>
          </p:cNvPr>
          <p:cNvCxnSpPr>
            <a:cxnSpLocks/>
          </p:cNvCxnSpPr>
          <p:nvPr/>
        </p:nvCxnSpPr>
        <p:spPr>
          <a:xfrm>
            <a:off x="3254829" y="2303008"/>
            <a:ext cx="0" cy="4139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E145E2-3566-4C4E-9916-435C32D1EA69}"/>
              </a:ext>
            </a:extLst>
          </p:cNvPr>
          <p:cNvCxnSpPr>
            <a:cxnSpLocks/>
          </p:cNvCxnSpPr>
          <p:nvPr/>
        </p:nvCxnSpPr>
        <p:spPr>
          <a:xfrm>
            <a:off x="5148943" y="2303008"/>
            <a:ext cx="0" cy="4139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952118D-F7AA-46A0-BEC3-0928F9D04AD6}"/>
              </a:ext>
            </a:extLst>
          </p:cNvPr>
          <p:cNvCxnSpPr>
            <a:cxnSpLocks/>
          </p:cNvCxnSpPr>
          <p:nvPr/>
        </p:nvCxnSpPr>
        <p:spPr>
          <a:xfrm>
            <a:off x="7053944" y="2292122"/>
            <a:ext cx="0" cy="4139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CF6DBB1-ABA0-4D02-9899-A639AADA1688}"/>
              </a:ext>
            </a:extLst>
          </p:cNvPr>
          <p:cNvCxnSpPr>
            <a:cxnSpLocks/>
          </p:cNvCxnSpPr>
          <p:nvPr/>
        </p:nvCxnSpPr>
        <p:spPr>
          <a:xfrm>
            <a:off x="8969830" y="2292122"/>
            <a:ext cx="0" cy="4139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3" name="Picture 1">
            <a:extLst>
              <a:ext uri="{FF2B5EF4-FFF2-40B4-BE49-F238E27FC236}">
                <a16:creationId xmlns:a16="http://schemas.microsoft.com/office/drawing/2014/main" id="{92E403AC-8272-4039-8600-5D241E7C7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DCA7F-EE24-44B8-9746-BBC4CD8FE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8870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F2729-28E6-48D6-B55E-099851267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accent1">
                    <a:lumMod val="75000"/>
                  </a:schemeClr>
                </a:solidFill>
              </a:rPr>
              <a:t>Kaiser–Meyer–</a:t>
            </a:r>
            <a:r>
              <a:rPr lang="nl-NL" b="1" dirty="0" err="1">
                <a:solidFill>
                  <a:schemeClr val="accent1">
                    <a:lumMod val="75000"/>
                  </a:schemeClr>
                </a:solidFill>
              </a:rPr>
              <a:t>Olkin</a:t>
            </a:r>
            <a:r>
              <a:rPr lang="nl-NL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accent1">
                    <a:lumMod val="75000"/>
                  </a:schemeClr>
                </a:solidFill>
              </a:rPr>
              <a:t>criterion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E42E5-91C4-4B58-A637-762ADF61B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157094"/>
          </a:xfrm>
        </p:spPr>
        <p:txBody>
          <a:bodyPr>
            <a:normAutofit fontScale="92500"/>
          </a:bodyPr>
          <a:lstStyle/>
          <a:p>
            <a:r>
              <a:rPr lang="en-US" i="1" dirty="0" err="1"/>
              <a:t>r</a:t>
            </a:r>
            <a:r>
              <a:rPr lang="en-US" i="1" baseline="-25000" dirty="0" err="1"/>
              <a:t>jk</a:t>
            </a:r>
            <a:r>
              <a:rPr lang="en-US" dirty="0"/>
              <a:t> is the correlation between variables </a:t>
            </a:r>
            <a:r>
              <a:rPr lang="en-US" i="1" dirty="0"/>
              <a:t>j</a:t>
            </a:r>
            <a:r>
              <a:rPr lang="en-US" dirty="0"/>
              <a:t> and </a:t>
            </a:r>
            <a:r>
              <a:rPr lang="en-US" i="1" dirty="0"/>
              <a:t>k</a:t>
            </a:r>
          </a:p>
          <a:p>
            <a:r>
              <a:rPr lang="en-US" i="1" dirty="0" err="1"/>
              <a:t>p</a:t>
            </a:r>
            <a:r>
              <a:rPr lang="en-US" i="1" baseline="-25000" dirty="0" err="1"/>
              <a:t>jk</a:t>
            </a:r>
            <a:r>
              <a:rPr lang="en-US" dirty="0"/>
              <a:t> is the </a:t>
            </a:r>
            <a:r>
              <a:rPr lang="en-US" i="1" dirty="0"/>
              <a:t>partial </a:t>
            </a:r>
            <a:r>
              <a:rPr lang="en-US" dirty="0"/>
              <a:t>correlation between variables </a:t>
            </a:r>
            <a:r>
              <a:rPr lang="en-US" i="1" dirty="0"/>
              <a:t>j</a:t>
            </a:r>
            <a:r>
              <a:rPr lang="en-US" dirty="0"/>
              <a:t> and </a:t>
            </a:r>
            <a:r>
              <a:rPr lang="en-US" i="1" dirty="0"/>
              <a:t>k</a:t>
            </a:r>
          </a:p>
          <a:p>
            <a:pPr lvl="1"/>
            <a:r>
              <a:rPr lang="en-US" dirty="0"/>
              <a:t>Correlation between variables </a:t>
            </a:r>
            <a:r>
              <a:rPr lang="en-US" i="1" dirty="0"/>
              <a:t>j</a:t>
            </a:r>
            <a:r>
              <a:rPr lang="en-US" dirty="0"/>
              <a:t> and </a:t>
            </a:r>
            <a:r>
              <a:rPr lang="en-US" i="1" dirty="0"/>
              <a:t>k, </a:t>
            </a:r>
            <a:r>
              <a:rPr lang="en-US" dirty="0"/>
              <a:t>corrected for the effects of all other variables</a:t>
            </a:r>
            <a:endParaRPr lang="en-US" i="1" dirty="0"/>
          </a:p>
          <a:p>
            <a:r>
              <a:rPr lang="en-US" dirty="0"/>
              <a:t>The stronger the correlations between all variables in the dataset, the higher </a:t>
            </a:r>
            <a:r>
              <a:rPr lang="en-US" i="1" dirty="0" err="1"/>
              <a:t>r</a:t>
            </a:r>
            <a:r>
              <a:rPr lang="en-US" i="1" baseline="-25000" dirty="0" err="1"/>
              <a:t>jk</a:t>
            </a:r>
            <a:r>
              <a:rPr lang="en-US" dirty="0"/>
              <a:t> and the lower </a:t>
            </a:r>
            <a:r>
              <a:rPr lang="en-US" i="1" dirty="0" err="1"/>
              <a:t>p</a:t>
            </a:r>
            <a:r>
              <a:rPr lang="en-US" i="1" baseline="-25000" dirty="0" err="1"/>
              <a:t>jk</a:t>
            </a:r>
            <a:endParaRPr lang="en-US" i="1" baseline="-250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CAB701A7-DBE6-4929-9CE4-7CA3975F2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2536" y="4539755"/>
            <a:ext cx="5156236" cy="19531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B968-2A85-497D-9131-790FEE1BB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26</a:t>
            </a:fld>
            <a:endParaRPr lang="nl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FA5F016-8A78-BDFF-5F87-07C0C23252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8915" y="5113933"/>
            <a:ext cx="3984838" cy="152145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32DB44BA-4AA7-7EE7-6A73-329773FE6D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72" t="8267"/>
          <a:stretch/>
        </p:blipFill>
        <p:spPr>
          <a:xfrm>
            <a:off x="1398915" y="3902234"/>
            <a:ext cx="9728843" cy="109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874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7E70C-2158-46D4-8F77-0659C2239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Big-Five International Personality Item Pool 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BAA88-F274-4B8D-BBA6-35E570343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Opinions vary on how high KMO should be, rules of thumb: </a:t>
            </a:r>
          </a:p>
          <a:p>
            <a:pPr lvl="1"/>
            <a:r>
              <a:rPr lang="en-US" dirty="0"/>
              <a:t>Value between 0.8 and 1: adequate</a:t>
            </a:r>
          </a:p>
          <a:p>
            <a:pPr lvl="1"/>
            <a:r>
              <a:rPr lang="en-US" dirty="0"/>
              <a:t>KMO values less than 0.6 or 0.5: inadequate</a:t>
            </a:r>
          </a:p>
          <a:p>
            <a:r>
              <a:rPr lang="en-US" dirty="0"/>
              <a:t>Bartlett’s test: Tests whether all items are correlated 0 (this H</a:t>
            </a:r>
            <a:r>
              <a:rPr lang="en-US" baseline="-25000" dirty="0"/>
              <a:t>0</a:t>
            </a:r>
            <a:r>
              <a:rPr lang="en-US" dirty="0"/>
              <a:t> is rejected here).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7DACA-36B8-4DAC-ACA5-85C44AB7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8448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13D649C-F73D-C48A-B8DF-8DE7B9026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237" y="318052"/>
            <a:ext cx="10889974" cy="60728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200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KMO(data)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Kaiser-Meyer-Olkin factor adequacy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Call: KMO(r = data)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Overall MSA =  0.91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MSA for each item =   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E1    E2    E3    E4    E5     E6     E7     E8     E9     E10   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0.94  0.93  0.96  0.95  0.95   0.94   0.94   0.90   0.92   0.95 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N1    N2    N3   N4     N5     N6     N7     N8     N9     N10   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0.93  0.91  0.92 0.90   0.96   0.93   0.87   0.87   0.93   0.94 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A1    A2    A3   A4     A5     A6     A7     A8     A9     A10   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0.91  0.94  0.90 0.89   0.92   0.90   0.91   0.95   0.90   0.96 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C1    C2    C3   C4     C5     C6     C7     C8     C9     C10   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0.92  0.86  0.90 0.94   0.91   0.88   0.89   0.94   0.89   0.91 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O1    O2    O3   O4     O5     O6     O7     O8     O9     O10</a:t>
            </a:r>
          </a:p>
          <a:p>
            <a:pPr marL="0" indent="0">
              <a:buNone/>
            </a:pPr>
            <a:r>
              <a:rPr lang="pt-BR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0.77  0.84  0.81 0.81   0.86   0.83   0.91   0.75   0.90   0.85 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10F5D5C-86FE-559E-5529-10678134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28</a:t>
            </a:fld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7329C4F7-6402-D481-CBC5-950A6CE46354}"/>
              </a:ext>
            </a:extLst>
          </p:cNvPr>
          <p:cNvSpPr/>
          <p:nvPr/>
        </p:nvSpPr>
        <p:spPr>
          <a:xfrm>
            <a:off x="669237" y="318052"/>
            <a:ext cx="6308033" cy="177910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3847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94879F-0F2D-B943-CE23-F8C43229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85CC46-4321-C983-D11F-AC95A614A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cortest.bartlett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(cor(data), n =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(data))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chisq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[1] 376656.9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p.value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[1] 0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[1] 1225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B46F8A1-4F4E-D96A-3F73-3FD8982B2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5513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309A0-B504-47B1-B213-7F5D34266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42B7D-2E15-4959-B9B8-8817A9CB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Problem and aim: We have a very great number of correlated variables, that we want to summarize as well as possible by a smaller number of uncorrelated variables.</a:t>
            </a:r>
          </a:p>
          <a:p>
            <a:r>
              <a:rPr lang="en-US" dirty="0"/>
              <a:t>What is ‘as well as possible’?</a:t>
            </a:r>
          </a:p>
          <a:p>
            <a:pPr lvl="1"/>
            <a:r>
              <a:rPr lang="en-US" dirty="0"/>
              <a:t>So that each summary/component/dimension explains as much variation in the variables (in this course: item scores) as possible. </a:t>
            </a:r>
          </a:p>
          <a:p>
            <a:r>
              <a:rPr lang="en-US" dirty="0"/>
              <a:t>What is a ‘great number’? </a:t>
            </a:r>
          </a:p>
          <a:p>
            <a:pPr lvl="1"/>
            <a:r>
              <a:rPr lang="en-US" dirty="0"/>
              <a:t>Any number of variables that would be difficult to analyze or theorize about. Can be 10, a 100, a 10,000 or a billion.</a:t>
            </a:r>
          </a:p>
          <a:p>
            <a:r>
              <a:rPr lang="en-US" dirty="0"/>
              <a:t>What is a ‘smaller number’? </a:t>
            </a:r>
          </a:p>
          <a:p>
            <a:pPr lvl="1"/>
            <a:r>
              <a:rPr lang="en-US" dirty="0"/>
              <a:t>This course: Any number of variables we can theorize about. E.g., 1-5.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56756-79D4-4384-9C5F-E9CA364C6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8618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BE547-82BA-4B92-A192-A7930F947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How many components to retain?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0EA4B4-ED5B-4C8C-AA25-39F624DC2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51" y="1575593"/>
            <a:ext cx="3561494" cy="474865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4B9355-BA9C-492C-AD71-0863341E3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dirty="0"/>
              <a:t>		</a:t>
            </a:r>
            <a:fld id="{FFDB111D-3C31-40EC-9586-C44B91F1EC86}" type="slidenum">
              <a:rPr lang="nl-NL" smtClean="0"/>
              <a:t>30</a:t>
            </a:fld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61B7FC0-40D5-18EC-3BE1-E1905BF2B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791" y="1584462"/>
            <a:ext cx="7416869" cy="5030400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AE37F2AA-6A93-D731-36BE-194F64DA0EA7}"/>
              </a:ext>
            </a:extLst>
          </p:cNvPr>
          <p:cNvSpPr txBox="1"/>
          <p:nvPr/>
        </p:nvSpPr>
        <p:spPr>
          <a:xfrm>
            <a:off x="8243627" y="3691110"/>
            <a:ext cx="3771901" cy="9233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nl-NL" dirty="0"/>
          </a:p>
          <a:p>
            <a:pPr algn="ctr"/>
            <a:r>
              <a:rPr lang="nl-NL" dirty="0"/>
              <a:t>“I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scree</a:t>
            </a:r>
            <a:r>
              <a:rPr lang="nl-NL" dirty="0"/>
              <a:t>, </a:t>
            </a:r>
            <a:r>
              <a:rPr lang="nl-NL" dirty="0" err="1"/>
              <a:t>please</a:t>
            </a:r>
            <a:r>
              <a:rPr lang="nl-NL" dirty="0"/>
              <a:t> let me </a:t>
            </a:r>
            <a:r>
              <a:rPr lang="nl-NL" dirty="0" err="1"/>
              <a:t>be</a:t>
            </a:r>
            <a:r>
              <a:rPr lang="nl-NL" dirty="0"/>
              <a:t>”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118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7076-C398-4212-987E-DFB111BC3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How many components to retain?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0646-C34B-4E70-905E-A962578CB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Tx/>
              <a:buNone/>
            </a:pPr>
            <a:r>
              <a:rPr lang="en-US" sz="2400" dirty="0"/>
              <a:t>Three criteria: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dirty="0"/>
              <a:t>Retain all components with eigenvalue &gt; 1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dirty="0"/>
              <a:t>Elbow criterion: At the ‘elbow’, the amount of variance explained changes suddenly. The number of components just before the elbow likely results in simplest solution which explains most of the variance.</a:t>
            </a:r>
          </a:p>
          <a:p>
            <a:pPr marL="457200" indent="-457200">
              <a:buClrTx/>
              <a:buFont typeface="+mj-lt"/>
              <a:buAutoNum type="arabicPeriod"/>
            </a:pPr>
            <a:r>
              <a:rPr lang="en-US" sz="2400" dirty="0"/>
              <a:t>Choose solution that is easiest to interpret.</a:t>
            </a:r>
          </a:p>
          <a:p>
            <a:pPr marL="0" indent="0">
              <a:buClrTx/>
              <a:buNone/>
            </a:pPr>
            <a:r>
              <a:rPr lang="en-US" sz="2400" dirty="0"/>
              <a:t>Often, multiple criteria are used. E.g.,</a:t>
            </a:r>
          </a:p>
          <a:p>
            <a:pPr lvl="1"/>
            <a:r>
              <a:rPr lang="en-US" sz="2000" dirty="0"/>
              <a:t>Use criterion 1. for a first rough distinction between “possibly relevant” and “certainly not relevant” components.</a:t>
            </a:r>
          </a:p>
          <a:p>
            <a:pPr lvl="1"/>
            <a:r>
              <a:rPr lang="en-US" sz="2000" dirty="0"/>
              <a:t>Use criterion 2. to further reduce the number of components to retain.</a:t>
            </a:r>
          </a:p>
          <a:p>
            <a:pPr lvl="1"/>
            <a:r>
              <a:rPr lang="en-US" sz="2000" dirty="0"/>
              <a:t>Interpret solutions at the elbow ±1 component to see which one is most useful.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F24410-AF2F-4A93-A736-8412CFBB6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9751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F2F54D1B-8E77-BAA5-BF05-489BD2D23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816" y="1227022"/>
            <a:ext cx="8302367" cy="56309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7BE02E-7B7C-468C-8AA6-0B02EC69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Big-Five International Personality Item Pool 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3A9DBD-75B4-473A-A167-CB6D0A72151F}"/>
              </a:ext>
            </a:extLst>
          </p:cNvPr>
          <p:cNvSpPr txBox="1"/>
          <p:nvPr/>
        </p:nvSpPr>
        <p:spPr>
          <a:xfrm>
            <a:off x="5816446" y="1771942"/>
            <a:ext cx="5887703" cy="287771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 anchor="ctr" anchorCtr="0">
            <a:spAutoFit/>
          </a:bodyPr>
          <a:lstStyle/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In practice, elbow criterion is often a bit unclear.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Interpreting one solution is already a lot of work, so we would like to eliminate as many solutions as possible before we start interpreting.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2200" dirty="0"/>
              <a:t>Should we interpret 3 (±1), 6 (±1) or 8 (±1) component solutions?</a:t>
            </a:r>
            <a:r>
              <a:rPr lang="nl-NL" sz="2200" dirty="0"/>
              <a:t> </a:t>
            </a:r>
            <a:r>
              <a:rPr lang="nl-NL" sz="2200" dirty="0" err="1"/>
              <a:t>Opinions</a:t>
            </a:r>
            <a:r>
              <a:rPr lang="nl-NL" sz="2200" dirty="0"/>
              <a:t> </a:t>
            </a:r>
            <a:r>
              <a:rPr lang="nl-NL" sz="2200" dirty="0" err="1"/>
              <a:t>may</a:t>
            </a:r>
            <a:r>
              <a:rPr lang="nl-NL" sz="2200" dirty="0"/>
              <a:t> </a:t>
            </a:r>
            <a:r>
              <a:rPr lang="nl-NL" sz="2200" dirty="0" err="1"/>
              <a:t>vary</a:t>
            </a:r>
            <a:r>
              <a:rPr lang="nl-NL" sz="2200" dirty="0"/>
              <a:t>.</a:t>
            </a:r>
            <a:endParaRPr lang="en-US" sz="22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19EBE06-0C45-45B4-89F3-A161976F5765}"/>
              </a:ext>
            </a:extLst>
          </p:cNvPr>
          <p:cNvSpPr/>
          <p:nvPr/>
        </p:nvSpPr>
        <p:spPr bwMode="auto">
          <a:xfrm>
            <a:off x="3245497" y="3934499"/>
            <a:ext cx="216024" cy="216024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 dirty="0">
              <a:latin typeface="Calibr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C3B0F5B-BD95-4D10-B82C-ADA5D1BEDB2D}"/>
              </a:ext>
            </a:extLst>
          </p:cNvPr>
          <p:cNvSpPr/>
          <p:nvPr/>
        </p:nvSpPr>
        <p:spPr bwMode="auto">
          <a:xfrm>
            <a:off x="3637789" y="4846847"/>
            <a:ext cx="216024" cy="216024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 dirty="0">
              <a:latin typeface="Calibr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752B170-D43B-4697-A243-862CFC57C351}"/>
              </a:ext>
            </a:extLst>
          </p:cNvPr>
          <p:cNvSpPr/>
          <p:nvPr/>
        </p:nvSpPr>
        <p:spPr bwMode="auto">
          <a:xfrm>
            <a:off x="3893569" y="5072810"/>
            <a:ext cx="216024" cy="216024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 dirty="0">
              <a:latin typeface="Calibri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49A84F-B8D6-4848-A64D-72B9C588D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170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4572AF-5D34-3602-EB2B-44CE5CBF1A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8113"/>
            <a:ext cx="10515600" cy="641336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pca1 &lt;-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principal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nfactors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5,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rotate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"none")</a:t>
            </a:r>
          </a:p>
          <a:p>
            <a:pPr marL="0" indent="0">
              <a:buNone/>
            </a:pP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pca1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Principal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Analysis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Call: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principal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(r = data,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nfactors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5,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rotate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"none")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Standardized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loadings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matrix)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correlation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matrix      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  PC1   PC2   PC3   PC4   PC5   h2   u2 com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E1  -0.52  0.28 -0.29 -0.14  0.25 0.51 0.49 2.9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E2   0.51 -0.36  0.27  0.14 -0.22 0.53 0.47 3.0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E3  -0.71  0.16 -0.11 -0.22  0.11 0.60 0.40 1.4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E4   0.58 -0.21  0.31  0.18 -0.23 0.56 0.44 2.4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E5  -0.66  0.32 -0.16 -0.13  0.22 0.62 0.38 1.9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E6   0.56 -0.27  0.20 -0.06 -0.12 0.45 0.55 1.9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E7  -0.63  0.29 -0.23 -0.17  0.21 0.61 0.39 2.2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E8   0.38 -0.23  0.36  0.12 -0.24 0.40 0.60 3.6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E9  -0.47  0.25 -0.34 -0.04  0.26 0.46 0.54 3.1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E10  0.57 -0.16  0.30  0.16 -0.19 0.50 0.50 2.1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D978D77-38C2-1E00-5101-FD8EC5AB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33</a:t>
            </a:fld>
            <a:endParaRPr lang="nl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CFCA60-172D-45F1-8A27-245DF4681F46}"/>
              </a:ext>
            </a:extLst>
          </p:cNvPr>
          <p:cNvSpPr/>
          <p:nvPr/>
        </p:nvSpPr>
        <p:spPr bwMode="auto">
          <a:xfrm>
            <a:off x="1565380" y="2713383"/>
            <a:ext cx="1217578" cy="626166"/>
          </a:xfrm>
          <a:prstGeom prst="ellipse">
            <a:avLst/>
          </a:prstGeom>
          <a:noFill/>
          <a:ln w="571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 dirty="0">
              <a:latin typeface="Calibri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4692B4-DF17-4646-ACC8-1B4DA57C25B0}"/>
              </a:ext>
            </a:extLst>
          </p:cNvPr>
          <p:cNvSpPr txBox="1"/>
          <p:nvPr/>
        </p:nvSpPr>
        <p:spPr>
          <a:xfrm>
            <a:off x="6511618" y="5248354"/>
            <a:ext cx="5290389" cy="110799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Strong negative loadings: Probably this item is reverse coded or reverse keyed compared to the items with strong positive loadings</a:t>
            </a:r>
            <a:endParaRPr lang="nl-NL" sz="2200" dirty="0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AF591C8B-3860-1508-1D45-2C890466CC2E}"/>
              </a:ext>
            </a:extLst>
          </p:cNvPr>
          <p:cNvSpPr/>
          <p:nvPr/>
        </p:nvSpPr>
        <p:spPr>
          <a:xfrm>
            <a:off x="1684648" y="2385391"/>
            <a:ext cx="5411891" cy="46714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1CB15B6E-7D91-7B9D-89B2-3703F507C1C1}"/>
              </a:ext>
            </a:extLst>
          </p:cNvPr>
          <p:cNvSpPr/>
          <p:nvPr/>
        </p:nvSpPr>
        <p:spPr>
          <a:xfrm>
            <a:off x="7096539" y="2398645"/>
            <a:ext cx="2435087" cy="46714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855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C8F0EF3-B45A-810B-E0B6-8DFA9CA4A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7930"/>
            <a:ext cx="10515600" cy="63835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N1   0.44  0.49  0.25  0.03  0.23 0.55 0.45 3.0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N2  -0.37 -0.31 -0.20 -0.03 -0.24 0.33 0.67 3.4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N3   0.35  0.46  0.35  0.08  0.17 0.49 0.51 3.2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N4  -0.29 -0.25 -0.10 -0.13  0.00 0.17 0.83 2.6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N5   0.41  0.41  0.08 -0.06  0.20 0.38 0.62 2.6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N6   0.47  0.54  0.17  0.00  0.25 0.61 0.39 2.6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N7   0.46  0.53  0.02  0.08  0.27 0.57 0.43 2.5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N8   0.49  0.54  0.02  0.07  0.27 0.61 0.39 2.5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N9   0.50  0.42  0.05  0.09  0.38 0.58 0.42 2.9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N10  0.55  0.40  0.12  0.17  0.09 0.51 0.49 2.2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A1   0.26 -0.18 -0.27  0.00  0.30 0.27 0.73 3.6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A2  -0.51  0.38  0.15 -0.09 -0.18 0.46 0.54 2.5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A3   0.28  0.11 -0.40  0.14  0.28 0.35 0.65 3.2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A4  -0.32  0.41  0.49 -0.11 -0.35 0.65 0.35 3.7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A5   0.38 -0.37 -0.34  0.12  0.33 0.52 0.48 4.2</a:t>
            </a:r>
          </a:p>
          <a:p>
            <a:pPr marL="0" indent="0">
              <a:buNone/>
            </a:pPr>
            <a:endParaRPr lang="nl-NL" sz="22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1271E3D-3F4B-CDA5-DAA1-76D997EB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59912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5530FAE-DF34-023B-3C92-DBCF89D70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7383"/>
            <a:ext cx="10515600" cy="61225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A6  -0.16  0.38  0.45 -0.15 -0.24 0.45 0.55 3.1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A7   0.53 -0.36 -0.22  0.14  0.26 0.55 0.45 2.9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A8  -0.38  0.30  0.37 -0.08 -0.24 0.43 0.57 3.7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A9  -0.34  0.44  0.44 -0.06 -0.24 0.56 0.44 3.5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A10 -0.53  0.20  0.15 -0.05 -0.04 0.35 0.65 1.5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A6  -0.16  0.38  0.45 -0.15 -0.24 0.45 0.55 3.1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A7   0.53 -0.36 -0.22  0.14  0.26 0.55 0.45 2.9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A8  -0.38  0.30  0.37 -0.08 -0.24 0.43 0.57 3.7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A9  -0.34  0.44  0.44 -0.06 -0.24 0.56 0.44 3.5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A10 -0.53  0.20  0.15 -0.05 -0.04 0.35 0.65 1.5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C1  -0.31 -0.27  0.36  0.17  0.35 0.45 0.55 4.3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C2   0.14  0.35 -0.36  0.06 -0.33 0.38 0.62 3.4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C3  -0.21 -0.09  0.34  0.33  0.19 0.31 0.69 3.4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C4   0.43  0.43 -0.29  0.01 -0.19 0.50 0.50 3.1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C5  -0.31 -0.25  0.41 -0.05  0.39 0.48 0.52 3.6</a:t>
            </a:r>
          </a:p>
          <a:p>
            <a:pPr marL="0" indent="0">
              <a:buNone/>
            </a:pPr>
            <a:endParaRPr lang="nl-NL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sz="22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F5F303F-9576-5AD4-48D6-399C115EE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4677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18DCED4-BE59-577E-8BEC-BCF0F1A7F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417"/>
            <a:ext cx="10515600" cy="59185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C6   0.26  0.36 -0.37  0.01 -0.32 0.44 0.56 3.8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C7  -0.13 -0.15  0.44  0.12  0.37 0.38 0.62 2.6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C8   0.39  0.24 -0.35 -0.03 -0.15 0.36 0.64 3.0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C9  -0.26 -0.16  0.47  0.01  0.41 0.48 0.52 2.8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C10 -0.27 -0.12  0.33  0.28  0.28 0.35 0.65 4.2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O1  -0.20  0.03 -0.09  0.62 -0.03 0.43 0.57 1.3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O2   0.28  0.06  0.10 -0.55  0.19 0.43 0.57 1.9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O3  -0.10  0.23 -0.07  0.54 -0.09 0.37 0.63 1.5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O4   0.21 -0.05  0.05 -0.47  0.25 0.34 0.66 2.0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O5  -0.37  0.05 -0.08  0.56  0.12 0.47 0.53 1.9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O6   0.25 -0.13  0.09 -0.48  0.12 0.33 0.67 1.9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O7  -0.32 -0.08  0.00  0.51  0.05 0.36 0.64 1.8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O8  -0.04  0.10 -0.15  0.61  0.00 0.40 0.60 1.2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O9   0.01  0.19  0.23  0.41 -0.11 0.26 0.74 2.3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O10 -0.33  0.15 -0.12  0.62  0.01 0.53 0.47 1.8                       </a:t>
            </a:r>
          </a:p>
          <a:p>
            <a:pPr marL="0" indent="0">
              <a:buNone/>
            </a:pPr>
            <a:endParaRPr lang="nl-NL" sz="2200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69DB123-4E4E-1DF6-0EDE-146120462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9535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86709D3-915F-5185-0988-680C1FA25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7809"/>
            <a:ext cx="10515600" cy="581915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PC1  PC2  PC3  PC4  PC5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SS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loadings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8.05 4.62 3.75 3.55 2.76</a:t>
            </a:r>
          </a:p>
          <a:p>
            <a:pPr marL="0" indent="0">
              <a:buNone/>
            </a:pP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Proportion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Var        0.16 0.09 0.07 0.07 0.06</a:t>
            </a:r>
          </a:p>
          <a:p>
            <a:pPr marL="0" indent="0">
              <a:buNone/>
            </a:pP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Cumulative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Var        0.16 0.25 0.33 0.40 0.45</a:t>
            </a:r>
          </a:p>
          <a:p>
            <a:pPr marL="0" indent="0">
              <a:buNone/>
            </a:pP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Proportion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Explained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0.35 0.20 0.16 0.16 0.12</a:t>
            </a:r>
          </a:p>
          <a:p>
            <a:pPr marL="0" indent="0">
              <a:buNone/>
            </a:pP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Cumulative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Proportion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0.35 0.56 0.72 0.88 1.00</a:t>
            </a:r>
          </a:p>
          <a:p>
            <a:pPr marL="0" indent="0">
              <a:buNone/>
            </a:pP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item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complexity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 2.7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Test of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hypothesis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5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components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are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sufficient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The root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mean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square of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residuals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(RMSR) is  0.04 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empirical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chi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square  85437.96 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prob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&lt;  0 </a:t>
            </a:r>
          </a:p>
          <a:p>
            <a:pPr marL="0" indent="0">
              <a:buNone/>
            </a:pP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Fit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based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upon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off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diagonal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nl-NL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= 0.95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AD97BE-B009-FD92-B75F-64F00F263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37</a:t>
            </a:fld>
            <a:endParaRPr 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17133-663F-4F0A-8601-ABB0B03B0AAA}"/>
              </a:ext>
            </a:extLst>
          </p:cNvPr>
          <p:cNvSpPr txBox="1"/>
          <p:nvPr/>
        </p:nvSpPr>
        <p:spPr>
          <a:xfrm>
            <a:off x="6838122" y="3877291"/>
            <a:ext cx="5138530" cy="28007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How much variance explained is enough? </a:t>
            </a:r>
          </a:p>
          <a:p>
            <a:endParaRPr lang="en-US" sz="2200" dirty="0"/>
          </a:p>
          <a:p>
            <a:r>
              <a:rPr lang="en-US" sz="2200" dirty="0"/>
              <a:t>A high enough proportion of variance explained, using a low enough number of components.</a:t>
            </a:r>
          </a:p>
          <a:p>
            <a:endParaRPr lang="en-US" sz="2200" dirty="0"/>
          </a:p>
          <a:p>
            <a:r>
              <a:rPr lang="en-US" sz="2200" dirty="0"/>
              <a:t>Opinions may vary on how big a proportion this should be.</a:t>
            </a:r>
            <a:endParaRPr lang="nl-NL" sz="22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D65482-FD98-497E-8CD1-1A968F8D2073}"/>
              </a:ext>
            </a:extLst>
          </p:cNvPr>
          <p:cNvSpPr/>
          <p:nvPr/>
        </p:nvSpPr>
        <p:spPr bwMode="auto">
          <a:xfrm>
            <a:off x="7850560" y="2015818"/>
            <a:ext cx="1008112" cy="432048"/>
          </a:xfrm>
          <a:prstGeom prst="ellipse">
            <a:avLst/>
          </a:prstGeom>
          <a:noFill/>
          <a:ln w="508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11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6522C-8430-431D-8651-C288BC429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Rotation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E94B8C-8C65-449B-B33F-79516D713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nl-NL" dirty="0"/>
              <a:t>A PCA solution is </a:t>
            </a:r>
            <a:r>
              <a:rPr lang="nl-NL" i="1" dirty="0" err="1"/>
              <a:t>not</a:t>
            </a:r>
            <a:r>
              <a:rPr lang="nl-NL" i="1" dirty="0"/>
              <a:t> </a:t>
            </a:r>
            <a:r>
              <a:rPr lang="nl-NL" i="1" dirty="0" err="1"/>
              <a:t>unique</a:t>
            </a:r>
            <a:r>
              <a:rPr lang="nl-NL" i="1" dirty="0"/>
              <a:t>. </a:t>
            </a:r>
          </a:p>
          <a:p>
            <a:pPr lvl="1"/>
            <a:r>
              <a:rPr lang="nl-NL" dirty="0" err="1"/>
              <a:t>Components</a:t>
            </a:r>
            <a:r>
              <a:rPr lang="nl-NL" dirty="0"/>
              <a:t> (</a:t>
            </a:r>
            <a:r>
              <a:rPr lang="nl-NL" dirty="0" err="1"/>
              <a:t>coordinate</a:t>
            </a:r>
            <a:r>
              <a:rPr lang="nl-NL" dirty="0"/>
              <a:t> </a:t>
            </a:r>
            <a:r>
              <a:rPr lang="nl-NL" dirty="0" err="1"/>
              <a:t>axes</a:t>
            </a:r>
            <a:r>
              <a:rPr lang="nl-NL" dirty="0"/>
              <a:t>) </a:t>
            </a:r>
            <a:r>
              <a:rPr lang="en-US" dirty="0"/>
              <a:t>of given solution can be </a:t>
            </a:r>
            <a:r>
              <a:rPr lang="en-US" i="1" dirty="0"/>
              <a:t>rotated </a:t>
            </a:r>
            <a:r>
              <a:rPr lang="en-US" dirty="0"/>
              <a:t>in an infinite number of</a:t>
            </a:r>
            <a:r>
              <a:rPr lang="nl-NL" dirty="0"/>
              <a:t> </a:t>
            </a:r>
            <a:r>
              <a:rPr lang="nl-NL" dirty="0" err="1"/>
              <a:t>ways</a:t>
            </a:r>
            <a:r>
              <a:rPr lang="nl-NL" dirty="0"/>
              <a:t>, </a:t>
            </a:r>
            <a:r>
              <a:rPr lang="nl-NL" dirty="0" err="1"/>
              <a:t>while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explaining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exact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variables / items.</a:t>
            </a:r>
          </a:p>
          <a:p>
            <a:r>
              <a:rPr lang="en-US" dirty="0"/>
              <a:t>For interpretation, we like a </a:t>
            </a:r>
            <a:r>
              <a:rPr lang="en-US" b="1" i="1" u="sng" dirty="0"/>
              <a:t>‘simple structure’</a:t>
            </a:r>
            <a:r>
              <a:rPr lang="en-US" dirty="0"/>
              <a:t>: All coefficient loadings as close as possible to 0 or (-)1. </a:t>
            </a:r>
          </a:p>
          <a:p>
            <a:pPr lvl="1"/>
            <a:r>
              <a:rPr lang="en-US" dirty="0"/>
              <a:t>Each item correlated strongly to one component, and not or weakly to other components.</a:t>
            </a:r>
          </a:p>
          <a:p>
            <a:r>
              <a:rPr lang="en-US" dirty="0"/>
              <a:t>Initially extracted components maximize eigenvalue of the first PC, then the 2</a:t>
            </a:r>
            <a:r>
              <a:rPr lang="en-US" baseline="30000" dirty="0"/>
              <a:t>nd</a:t>
            </a:r>
            <a:r>
              <a:rPr lang="en-US" dirty="0"/>
              <a:t>, then the 3</a:t>
            </a:r>
            <a:r>
              <a:rPr lang="en-US" baseline="30000" dirty="0"/>
              <a:t>rd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Often does not provide simple structure.</a:t>
            </a:r>
          </a:p>
          <a:p>
            <a:r>
              <a:rPr lang="en-US" dirty="0"/>
              <a:t>Simple structure can often be obtained through rotation.</a:t>
            </a:r>
            <a:endParaRPr lang="nl-NL" dirty="0"/>
          </a:p>
          <a:p>
            <a:pPr lvl="1"/>
            <a:r>
              <a:rPr lang="nl-NL" dirty="0"/>
              <a:t>VARIMAX: </a:t>
            </a:r>
            <a:r>
              <a:rPr lang="en-US" dirty="0"/>
              <a:t>Maximizes the sum of the variances of the squared loadings (squared correlations between variables and factors). Components remain independent (orthogonal).</a:t>
            </a:r>
            <a:endParaRPr lang="nl-NL" dirty="0"/>
          </a:p>
          <a:p>
            <a:pPr lvl="1"/>
            <a:r>
              <a:rPr lang="nl-NL" dirty="0"/>
              <a:t>OBLIMIN: </a:t>
            </a:r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aim</a:t>
            </a:r>
            <a:r>
              <a:rPr lang="nl-NL" dirty="0"/>
              <a:t>, but </a:t>
            </a:r>
            <a:r>
              <a:rPr lang="nl-NL" dirty="0" err="1"/>
              <a:t>components</a:t>
            </a:r>
            <a:r>
              <a:rPr lang="nl-NL" dirty="0"/>
              <a:t> </a:t>
            </a:r>
            <a:r>
              <a:rPr lang="nl-NL" i="1" dirty="0"/>
              <a:t>do </a:t>
            </a:r>
            <a:r>
              <a:rPr lang="nl-NL" i="1" dirty="0" err="1"/>
              <a:t>not</a:t>
            </a:r>
            <a:r>
              <a:rPr lang="nl-NL" i="1" dirty="0"/>
              <a:t> </a:t>
            </a:r>
            <a:r>
              <a:rPr lang="nl-NL" i="1" dirty="0" err="1"/>
              <a:t>remain</a:t>
            </a:r>
            <a:r>
              <a:rPr lang="nl-NL" i="1" dirty="0"/>
              <a:t> independent </a:t>
            </a:r>
            <a:r>
              <a:rPr lang="nl-NL" dirty="0"/>
              <a:t>(</a:t>
            </a:r>
            <a:r>
              <a:rPr lang="nl-NL" dirty="0" err="1"/>
              <a:t>oblique</a:t>
            </a:r>
            <a:r>
              <a:rPr lang="en-US" dirty="0"/>
              <a:t>).</a:t>
            </a: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3536C-C370-4393-A148-5C3E935D4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3256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4B5F-6BA0-4F68-B167-90E9F4B26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Unrotated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7DA8B-21D3-49D4-81F1-A8CBB303A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F39573-CAA3-4051-B663-0F21DD4FF70D}"/>
              </a:ext>
            </a:extLst>
          </p:cNvPr>
          <p:cNvGrpSpPr/>
          <p:nvPr/>
        </p:nvGrpSpPr>
        <p:grpSpPr>
          <a:xfrm>
            <a:off x="959516" y="1825625"/>
            <a:ext cx="5393509" cy="4351339"/>
            <a:chOff x="4283968" y="3678058"/>
            <a:chExt cx="3744416" cy="284728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03EC94-FE9D-4B88-A77B-968A0C127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968" y="3678058"/>
              <a:ext cx="3744416" cy="2847286"/>
            </a:xfrm>
            <a:prstGeom prst="rect">
              <a:avLst/>
            </a:prstGeom>
            <a:solidFill>
              <a:srgbClr val="F7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nl-NL" sz="2600">
                <a:latin typeface="Times New Roman" pitchFamily="18" charset="0"/>
              </a:endParaRPr>
            </a:p>
          </p:txBody>
        </p:sp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C7695E9E-9220-4368-9CD5-43ED583E11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2300" y="4309736"/>
              <a:ext cx="534712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4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167AD15A-0FC7-4C95-B496-DFBCF0F32E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6012" y="6079228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2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3462B733-B7ED-42CF-A07F-9582CA3B98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8253" y="4000040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5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10" name="Text Box 12">
              <a:extLst>
                <a:ext uri="{FF2B5EF4-FFF2-40B4-BE49-F238E27FC236}">
                  <a16:creationId xmlns:a16="http://schemas.microsoft.com/office/drawing/2014/main" id="{6A5D85F6-49A2-4B9E-9352-71E298F828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8296" y="5882769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1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id="{1F301588-50A9-45D9-A2FC-9396A88535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8586" y="5609910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3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12" name="Line 21">
              <a:extLst>
                <a:ext uri="{FF2B5EF4-FFF2-40B4-BE49-F238E27FC236}">
                  <a16:creationId xmlns:a16="http://schemas.microsoft.com/office/drawing/2014/main" id="{FBC4C7D6-B249-4C8D-A6C5-37ABA7EAE4E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05256" y="4313828"/>
              <a:ext cx="1751441" cy="11719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3" name="Line 22">
              <a:extLst>
                <a:ext uri="{FF2B5EF4-FFF2-40B4-BE49-F238E27FC236}">
                  <a16:creationId xmlns:a16="http://schemas.microsoft.com/office/drawing/2014/main" id="{0AA0E468-BFF2-4261-AE34-9BC957C634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05256" y="4566224"/>
              <a:ext cx="1917893" cy="919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4" name="Line 23">
              <a:extLst>
                <a:ext uri="{FF2B5EF4-FFF2-40B4-BE49-F238E27FC236}">
                  <a16:creationId xmlns:a16="http://schemas.microsoft.com/office/drawing/2014/main" id="{31153F86-A13B-4BC5-B4C4-B136D5C2C0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041" y="5487123"/>
              <a:ext cx="1885486" cy="379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5" name="Line 24">
              <a:extLst>
                <a:ext uri="{FF2B5EF4-FFF2-40B4-BE49-F238E27FC236}">
                  <a16:creationId xmlns:a16="http://schemas.microsoft.com/office/drawing/2014/main" id="{FFA8FBBD-69FB-4CAA-B966-A83BDD4E01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041" y="5498038"/>
              <a:ext cx="2074035" cy="5716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6" name="Line 25">
              <a:extLst>
                <a:ext uri="{FF2B5EF4-FFF2-40B4-BE49-F238E27FC236}">
                  <a16:creationId xmlns:a16="http://schemas.microsoft.com/office/drawing/2014/main" id="{13E67B38-23C7-4BC2-8858-3A4788F27C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041" y="5487123"/>
              <a:ext cx="1791212" cy="7667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7" name="Text Box 26">
              <a:extLst>
                <a:ext uri="{FF2B5EF4-FFF2-40B4-BE49-F238E27FC236}">
                  <a16:creationId xmlns:a16="http://schemas.microsoft.com/office/drawing/2014/main" id="{3D95402C-124C-4681-813C-4253149953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6678" y="5300215"/>
              <a:ext cx="1051706" cy="231066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1800" i="1" dirty="0">
                  <a:latin typeface="Times New Roman" pitchFamily="18" charset="0"/>
                </a:rPr>
                <a:t>Component 1</a:t>
              </a:r>
            </a:p>
          </p:txBody>
        </p:sp>
        <p:sp>
          <p:nvSpPr>
            <p:cNvPr id="18" name="Text Box 27">
              <a:extLst>
                <a:ext uri="{FF2B5EF4-FFF2-40B4-BE49-F238E27FC236}">
                  <a16:creationId xmlns:a16="http://schemas.microsoft.com/office/drawing/2014/main" id="{C62FD07B-DF04-4A20-8819-B815FBD96B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0878" y="3753103"/>
              <a:ext cx="1403803" cy="231066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1800" i="1" dirty="0">
                  <a:latin typeface="Times New Roman" pitchFamily="18" charset="0"/>
                </a:rPr>
                <a:t>Component 2</a:t>
              </a:r>
            </a:p>
          </p:txBody>
        </p:sp>
        <p:sp>
          <p:nvSpPr>
            <p:cNvPr id="19" name="Line 28">
              <a:extLst>
                <a:ext uri="{FF2B5EF4-FFF2-40B4-BE49-F238E27FC236}">
                  <a16:creationId xmlns:a16="http://schemas.microsoft.com/office/drawing/2014/main" id="{8105347E-9B8E-41EB-B840-D9AE289CEC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5256" y="4124192"/>
              <a:ext cx="0" cy="2289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0" name="Line 29">
              <a:extLst>
                <a:ext uri="{FF2B5EF4-FFF2-40B4-BE49-F238E27FC236}">
                  <a16:creationId xmlns:a16="http://schemas.microsoft.com/office/drawing/2014/main" id="{43BB05F7-1B2D-4134-89C2-DC4938446F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5256" y="5485759"/>
              <a:ext cx="22714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22" name="Text Box 3">
            <a:extLst>
              <a:ext uri="{FF2B5EF4-FFF2-40B4-BE49-F238E27FC236}">
                <a16:creationId xmlns:a16="http://schemas.microsoft.com/office/drawing/2014/main" id="{03D43B34-1539-4F99-B53C-8A6B3AA45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7490" y="2568111"/>
            <a:ext cx="5046343" cy="269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90500" indent="-190500">
              <a:spcBef>
                <a:spcPct val="20000"/>
              </a:spcBef>
              <a:buChar char="•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3200">
                <a:solidFill>
                  <a:schemeClr val="tx1"/>
                </a:solidFill>
                <a:latin typeface="Times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800">
                <a:solidFill>
                  <a:schemeClr val="tx1"/>
                </a:solidFill>
                <a:latin typeface="Times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400">
                <a:solidFill>
                  <a:schemeClr val="tx1"/>
                </a:solidFill>
                <a:latin typeface="Times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268288" algn="l"/>
                <a:tab pos="2008188" algn="r"/>
                <a:tab pos="3133725" algn="r"/>
                <a:tab pos="4670425" algn="r"/>
                <a:tab pos="5818188" algn="r"/>
                <a:tab pos="7435850" algn="r"/>
              </a:tabLst>
              <a:defRPr sz="20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Item	</a:t>
            </a:r>
            <a:r>
              <a:rPr lang="en-US" altLang="nl-NL" sz="2200" i="1" dirty="0">
                <a:latin typeface="Times New Roman" pitchFamily="18" charset="0"/>
              </a:rPr>
              <a:t>C</a:t>
            </a:r>
            <a:r>
              <a:rPr lang="en-US" altLang="nl-NL" sz="2200" baseline="-25000" dirty="0">
                <a:latin typeface="Times New Roman" pitchFamily="18" charset="0"/>
              </a:rPr>
              <a:t>1</a:t>
            </a:r>
            <a:r>
              <a:rPr lang="en-US" altLang="nl-NL" sz="2200" i="1" baseline="-25000" dirty="0">
                <a:latin typeface="Times New Roman" pitchFamily="18" charset="0"/>
              </a:rPr>
              <a:t> </a:t>
            </a:r>
            <a:r>
              <a:rPr lang="en-US" altLang="nl-NL" sz="2200" i="1" dirty="0">
                <a:latin typeface="Times New Roman" pitchFamily="18" charset="0"/>
              </a:rPr>
              <a:t>	C</a:t>
            </a:r>
            <a:r>
              <a:rPr lang="en-US" altLang="nl-NL" sz="2200" baseline="-25000" dirty="0">
                <a:latin typeface="Times New Roman" pitchFamily="18" charset="0"/>
              </a:rPr>
              <a:t>2</a:t>
            </a:r>
            <a:r>
              <a:rPr lang="en-US" altLang="nl-NL" sz="2200" i="1" baseline="-25000" dirty="0">
                <a:latin typeface="Times New Roman" pitchFamily="18" charset="0"/>
              </a:rPr>
              <a:t> </a:t>
            </a:r>
            <a:r>
              <a:rPr lang="en-US" altLang="nl-NL" sz="2200" i="1" dirty="0">
                <a:latin typeface="Times New Roman" pitchFamily="18" charset="0"/>
              </a:rPr>
              <a:t>	</a:t>
            </a:r>
            <a:r>
              <a:rPr lang="en-US" altLang="nl-NL" sz="2200" dirty="0">
                <a:latin typeface="Times New Roman" pitchFamily="18" charset="0"/>
              </a:rPr>
              <a:t>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1</a:t>
            </a:r>
            <a:r>
              <a:rPr lang="en-US" altLang="nl-NL" sz="2200" dirty="0">
                <a:latin typeface="Times New Roman" pitchFamily="18" charset="0"/>
              </a:rPr>
              <a:t>	.859	-.317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2</a:t>
            </a:r>
            <a:r>
              <a:rPr lang="en-US" altLang="nl-NL" sz="2200" dirty="0">
                <a:latin typeface="Times New Roman" pitchFamily="18" charset="0"/>
              </a:rPr>
              <a:t>	.813	-.353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0A0ACC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0A0ACC"/>
                </a:solidFill>
                <a:latin typeface="Times New Roman" pitchFamily="18" charset="0"/>
              </a:rPr>
              <a:t>3</a:t>
            </a:r>
            <a:r>
              <a:rPr lang="en-US" altLang="nl-NL" sz="2200" dirty="0">
                <a:latin typeface="Times New Roman" pitchFamily="18" charset="0"/>
              </a:rPr>
              <a:t>	.802	-.248	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FF0306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FF0306"/>
                </a:solidFill>
                <a:latin typeface="Times New Roman" pitchFamily="18" charset="0"/>
              </a:rPr>
              <a:t>4</a:t>
            </a:r>
            <a:r>
              <a:rPr lang="en-US" altLang="nl-NL" sz="2200" dirty="0">
                <a:latin typeface="Times New Roman" pitchFamily="18" charset="0"/>
              </a:rPr>
              <a:t>	.767	.450	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r>
              <a:rPr lang="en-US" altLang="nl-NL" sz="2200" dirty="0">
                <a:latin typeface="Times New Roman" pitchFamily="18" charset="0"/>
              </a:rPr>
              <a:t>   </a:t>
            </a:r>
            <a:r>
              <a:rPr lang="en-US" altLang="nl-NL" sz="2200" i="1" dirty="0">
                <a:solidFill>
                  <a:srgbClr val="FF0306"/>
                </a:solidFill>
                <a:latin typeface="Times New Roman" pitchFamily="18" charset="0"/>
              </a:rPr>
              <a:t>X</a:t>
            </a:r>
            <a:r>
              <a:rPr lang="en-US" altLang="nl-NL" sz="2200" baseline="-25000" dirty="0">
                <a:solidFill>
                  <a:srgbClr val="FF0306"/>
                </a:solidFill>
                <a:latin typeface="Times New Roman" pitchFamily="18" charset="0"/>
              </a:rPr>
              <a:t>5</a:t>
            </a:r>
            <a:r>
              <a:rPr lang="en-US" altLang="nl-NL" sz="2200" dirty="0">
                <a:latin typeface="Times New Roman" pitchFamily="18" charset="0"/>
              </a:rPr>
              <a:t>	.705	.586	</a:t>
            </a:r>
          </a:p>
          <a:p>
            <a:pPr>
              <a:spcBef>
                <a:spcPct val="0"/>
              </a:spcBef>
              <a:spcAft>
                <a:spcPts val="900"/>
              </a:spcAft>
              <a:buNone/>
            </a:pPr>
            <a:endParaRPr lang="en-US" altLang="nl-NL" sz="2200" dirty="0">
              <a:latin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7BC89A-A9B7-4BCA-ABE7-770130845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39</a:t>
            </a:fld>
            <a:endParaRPr lang="nl-NL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FDFB6A51-A887-B53C-EA4C-0931481F06A2}"/>
              </a:ext>
            </a:extLst>
          </p:cNvPr>
          <p:cNvSpPr/>
          <p:nvPr/>
        </p:nvSpPr>
        <p:spPr>
          <a:xfrm>
            <a:off x="8496779" y="4988524"/>
            <a:ext cx="2315475" cy="5452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/>
              <a:t>No </a:t>
            </a:r>
            <a:r>
              <a:rPr lang="nl-NL" b="1" dirty="0" err="1"/>
              <a:t>simple</a:t>
            </a:r>
            <a:r>
              <a:rPr lang="nl-NL" b="1" dirty="0"/>
              <a:t> </a:t>
            </a:r>
            <a:r>
              <a:rPr lang="nl-NL" b="1" dirty="0" err="1"/>
              <a:t>structure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88254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6361A-DD1B-4434-8902-69789DEDC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Principal Component Analysis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EB9B2-E766-4E8A-889E-DE32B8DD7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is an </a:t>
            </a:r>
            <a:r>
              <a:rPr lang="en-US" i="1" dirty="0"/>
              <a:t>exploratory </a:t>
            </a:r>
            <a:r>
              <a:rPr lang="en-US" dirty="0"/>
              <a:t>data analytic technique</a:t>
            </a:r>
          </a:p>
          <a:p>
            <a:pPr lvl="1"/>
            <a:r>
              <a:rPr lang="en-US" dirty="0"/>
              <a:t>Completely data-driven. Cannot use or statistically test prior knowledge about associations between variables.</a:t>
            </a:r>
          </a:p>
          <a:p>
            <a:pPr lvl="1"/>
            <a:r>
              <a:rPr lang="en-US" dirty="0"/>
              <a:t>Prior knowledge can be used and tested with </a:t>
            </a:r>
            <a:r>
              <a:rPr lang="en-US" i="1" dirty="0"/>
              <a:t>confirmatory </a:t>
            </a:r>
            <a:r>
              <a:rPr lang="en-US" dirty="0"/>
              <a:t>factor analysis (next week!)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PCA is </a:t>
            </a:r>
            <a:r>
              <a:rPr lang="nl-NL" dirty="0" err="1"/>
              <a:t>widely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in </a:t>
            </a:r>
            <a:r>
              <a:rPr lang="nl-NL" dirty="0" err="1"/>
              <a:t>statistics</a:t>
            </a:r>
            <a:r>
              <a:rPr lang="nl-NL" dirty="0"/>
              <a:t>, machine </a:t>
            </a:r>
            <a:r>
              <a:rPr lang="nl-NL" dirty="0" err="1"/>
              <a:t>learning</a:t>
            </a:r>
            <a:r>
              <a:rPr lang="nl-NL" dirty="0"/>
              <a:t> and </a:t>
            </a:r>
            <a:r>
              <a:rPr lang="nl-NL" dirty="0" err="1"/>
              <a:t>artificial</a:t>
            </a:r>
            <a:r>
              <a:rPr lang="nl-NL" dirty="0"/>
              <a:t> intelligence (</a:t>
            </a:r>
            <a:r>
              <a:rPr lang="nl-NL" dirty="0" err="1"/>
              <a:t>especially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‘big data’). </a:t>
            </a:r>
            <a:r>
              <a:rPr lang="nl-NL" dirty="0" err="1"/>
              <a:t>Examples</a:t>
            </a:r>
            <a:r>
              <a:rPr lang="nl-NL" dirty="0"/>
              <a:t>:</a:t>
            </a:r>
          </a:p>
          <a:p>
            <a:pPr lvl="1"/>
            <a:endParaRPr lang="nl-NL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65B82-DCBF-4365-808E-72979715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1746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402BF-ECC9-4FE7-BD23-BF2AAE9D7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Rotated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9D3A81-FC37-44B3-B16C-C8A2BA33EE38}"/>
              </a:ext>
            </a:extLst>
          </p:cNvPr>
          <p:cNvGrpSpPr/>
          <p:nvPr/>
        </p:nvGrpSpPr>
        <p:grpSpPr>
          <a:xfrm>
            <a:off x="6574971" y="1825625"/>
            <a:ext cx="4634814" cy="3118605"/>
            <a:chOff x="4283968" y="3678058"/>
            <a:chExt cx="4165699" cy="284728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628541-D90D-4E5D-B40A-428E20AAB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968" y="3678058"/>
              <a:ext cx="3744416" cy="2847286"/>
            </a:xfrm>
            <a:prstGeom prst="rect">
              <a:avLst/>
            </a:prstGeom>
            <a:solidFill>
              <a:srgbClr val="F7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nl-NL" sz="2600">
                <a:latin typeface="Times New Roman" pitchFamily="18" charset="0"/>
              </a:endParaRPr>
            </a:p>
          </p:txBody>
        </p:sp>
        <p:sp>
          <p:nvSpPr>
            <p:cNvPr id="7" name="Text Box 6">
              <a:extLst>
                <a:ext uri="{FF2B5EF4-FFF2-40B4-BE49-F238E27FC236}">
                  <a16:creationId xmlns:a16="http://schemas.microsoft.com/office/drawing/2014/main" id="{D9CD1F1A-E055-41C4-A70E-35F29E8E40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2300" y="4309736"/>
              <a:ext cx="534712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4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8" name="Text Box 8">
              <a:extLst>
                <a:ext uri="{FF2B5EF4-FFF2-40B4-BE49-F238E27FC236}">
                  <a16:creationId xmlns:a16="http://schemas.microsoft.com/office/drawing/2014/main" id="{35487D76-AC79-4AC0-8AF7-35A15F10BD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6012" y="6079228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2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9" name="Text Box 5">
              <a:extLst>
                <a:ext uri="{FF2B5EF4-FFF2-40B4-BE49-F238E27FC236}">
                  <a16:creationId xmlns:a16="http://schemas.microsoft.com/office/drawing/2014/main" id="{C9751421-7A78-4015-945F-1FE9097C12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8253" y="4000040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5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10" name="Text Box 12">
              <a:extLst>
                <a:ext uri="{FF2B5EF4-FFF2-40B4-BE49-F238E27FC236}">
                  <a16:creationId xmlns:a16="http://schemas.microsoft.com/office/drawing/2014/main" id="{837BB8D5-3B7E-44AF-B2D3-F3DF607526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8296" y="5882769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1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11" name="Text Box 7">
              <a:extLst>
                <a:ext uri="{FF2B5EF4-FFF2-40B4-BE49-F238E27FC236}">
                  <a16:creationId xmlns:a16="http://schemas.microsoft.com/office/drawing/2014/main" id="{75888EA7-665E-410D-BCCE-79E6785ED5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8586" y="5609910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3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12" name="Line 21">
              <a:extLst>
                <a:ext uri="{FF2B5EF4-FFF2-40B4-BE49-F238E27FC236}">
                  <a16:creationId xmlns:a16="http://schemas.microsoft.com/office/drawing/2014/main" id="{1E4490A3-E618-4A12-A365-A25EE16922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05256" y="4313828"/>
              <a:ext cx="1751441" cy="11719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3" name="Line 22">
              <a:extLst>
                <a:ext uri="{FF2B5EF4-FFF2-40B4-BE49-F238E27FC236}">
                  <a16:creationId xmlns:a16="http://schemas.microsoft.com/office/drawing/2014/main" id="{E6930449-69F9-4E66-835D-F67AA5083A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05256" y="4566224"/>
              <a:ext cx="1917893" cy="919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4" name="Line 23">
              <a:extLst>
                <a:ext uri="{FF2B5EF4-FFF2-40B4-BE49-F238E27FC236}">
                  <a16:creationId xmlns:a16="http://schemas.microsoft.com/office/drawing/2014/main" id="{6E2A2A23-12CB-4B4A-9469-3526675737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041" y="5487123"/>
              <a:ext cx="1885486" cy="379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5" name="Line 24">
              <a:extLst>
                <a:ext uri="{FF2B5EF4-FFF2-40B4-BE49-F238E27FC236}">
                  <a16:creationId xmlns:a16="http://schemas.microsoft.com/office/drawing/2014/main" id="{32CDD4B0-6B3E-448E-9317-426AC09DD9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041" y="5498038"/>
              <a:ext cx="2074035" cy="5716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6" name="Line 25">
              <a:extLst>
                <a:ext uri="{FF2B5EF4-FFF2-40B4-BE49-F238E27FC236}">
                  <a16:creationId xmlns:a16="http://schemas.microsoft.com/office/drawing/2014/main" id="{6996A098-0E49-49A4-A278-E0EE36DEB4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041" y="5487123"/>
              <a:ext cx="1791212" cy="7667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17" name="Text Box 26">
              <a:extLst>
                <a:ext uri="{FF2B5EF4-FFF2-40B4-BE49-F238E27FC236}">
                  <a16:creationId xmlns:a16="http://schemas.microsoft.com/office/drawing/2014/main" id="{1A461866-10C5-4E96-A066-F8BD292614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6678" y="5300214"/>
              <a:ext cx="1472989" cy="33720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1800" i="1" dirty="0">
                  <a:latin typeface="Times New Roman" pitchFamily="18" charset="0"/>
                </a:rPr>
                <a:t>Component 1</a:t>
              </a:r>
            </a:p>
          </p:txBody>
        </p:sp>
        <p:sp>
          <p:nvSpPr>
            <p:cNvPr id="18" name="Text Box 27">
              <a:extLst>
                <a:ext uri="{FF2B5EF4-FFF2-40B4-BE49-F238E27FC236}">
                  <a16:creationId xmlns:a16="http://schemas.microsoft.com/office/drawing/2014/main" id="{35F5E3A7-9C6A-4030-B194-B86735A9A0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0878" y="3753103"/>
              <a:ext cx="1403803" cy="231066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1800" i="1" dirty="0">
                  <a:latin typeface="Times New Roman" pitchFamily="18" charset="0"/>
                </a:rPr>
                <a:t>Component 2</a:t>
              </a:r>
            </a:p>
          </p:txBody>
        </p:sp>
        <p:sp>
          <p:nvSpPr>
            <p:cNvPr id="19" name="Line 28">
              <a:extLst>
                <a:ext uri="{FF2B5EF4-FFF2-40B4-BE49-F238E27FC236}">
                  <a16:creationId xmlns:a16="http://schemas.microsoft.com/office/drawing/2014/main" id="{2D94E938-ECF1-40F3-8FEE-4AC7D51360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5256" y="4124192"/>
              <a:ext cx="0" cy="2289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20" name="Line 29">
              <a:extLst>
                <a:ext uri="{FF2B5EF4-FFF2-40B4-BE49-F238E27FC236}">
                  <a16:creationId xmlns:a16="http://schemas.microsoft.com/office/drawing/2014/main" id="{8A76B4EB-93AA-4B9C-9539-B1381DBFA0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5256" y="5485759"/>
              <a:ext cx="22714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A47150D-F13E-47C7-BE9F-D04BA911F44B}"/>
              </a:ext>
            </a:extLst>
          </p:cNvPr>
          <p:cNvSpPr/>
          <p:nvPr/>
        </p:nvSpPr>
        <p:spPr>
          <a:xfrm rot="2534911">
            <a:off x="8615606" y="-186990"/>
            <a:ext cx="7414014" cy="74774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35FAD9C-ABBE-4D56-AC54-529BACB20065}"/>
              </a:ext>
            </a:extLst>
          </p:cNvPr>
          <p:cNvSpPr/>
          <p:nvPr/>
        </p:nvSpPr>
        <p:spPr>
          <a:xfrm>
            <a:off x="8233559" y="0"/>
            <a:ext cx="2390898" cy="1820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D9E6FC-0815-4D08-8BD8-D45DF2095E42}"/>
              </a:ext>
            </a:extLst>
          </p:cNvPr>
          <p:cNvSpPr/>
          <p:nvPr/>
        </p:nvSpPr>
        <p:spPr>
          <a:xfrm>
            <a:off x="7959183" y="4966714"/>
            <a:ext cx="2665274" cy="27294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A1993DE-190C-47B4-9BB6-B185A055A23B}"/>
              </a:ext>
            </a:extLst>
          </p:cNvPr>
          <p:cNvGrpSpPr/>
          <p:nvPr/>
        </p:nvGrpSpPr>
        <p:grpSpPr>
          <a:xfrm>
            <a:off x="877871" y="1825625"/>
            <a:ext cx="4634814" cy="3118605"/>
            <a:chOff x="4283968" y="3678058"/>
            <a:chExt cx="4165699" cy="284728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68D00EC-598C-4DA3-9576-5EA68DFDD3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968" y="3678058"/>
              <a:ext cx="3744416" cy="2847286"/>
            </a:xfrm>
            <a:prstGeom prst="rect">
              <a:avLst/>
            </a:prstGeom>
            <a:solidFill>
              <a:srgbClr val="F7FF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nl-NL" sz="2600">
                <a:latin typeface="Times New Roman" pitchFamily="18" charset="0"/>
              </a:endParaRPr>
            </a:p>
          </p:txBody>
        </p:sp>
        <p:sp>
          <p:nvSpPr>
            <p:cNvPr id="32" name="Text Box 6">
              <a:extLst>
                <a:ext uri="{FF2B5EF4-FFF2-40B4-BE49-F238E27FC236}">
                  <a16:creationId xmlns:a16="http://schemas.microsoft.com/office/drawing/2014/main" id="{3194AC05-DA3B-4BCB-B979-CA136EF9EB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2300" y="4309736"/>
              <a:ext cx="534712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4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33" name="Text Box 8">
              <a:extLst>
                <a:ext uri="{FF2B5EF4-FFF2-40B4-BE49-F238E27FC236}">
                  <a16:creationId xmlns:a16="http://schemas.microsoft.com/office/drawing/2014/main" id="{295CA075-BAC2-43D5-AF55-9431144852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76012" y="6079228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2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34" name="Text Box 5">
              <a:extLst>
                <a:ext uri="{FF2B5EF4-FFF2-40B4-BE49-F238E27FC236}">
                  <a16:creationId xmlns:a16="http://schemas.microsoft.com/office/drawing/2014/main" id="{13704641-3DB5-42AE-B038-87BBAC2E95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8253" y="4000040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5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35" name="Text Box 12">
              <a:extLst>
                <a:ext uri="{FF2B5EF4-FFF2-40B4-BE49-F238E27FC236}">
                  <a16:creationId xmlns:a16="http://schemas.microsoft.com/office/drawing/2014/main" id="{2DBBD7A2-DA63-4F95-A80D-6F26392A6C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88296" y="5882769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1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36" name="Text Box 7">
              <a:extLst>
                <a:ext uri="{FF2B5EF4-FFF2-40B4-BE49-F238E27FC236}">
                  <a16:creationId xmlns:a16="http://schemas.microsoft.com/office/drawing/2014/main" id="{DE3963DE-5254-430D-BE63-8540AFB57E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08586" y="5609910"/>
              <a:ext cx="534713" cy="40011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2000" i="1">
                  <a:latin typeface="Times New Roman" pitchFamily="18" charset="0"/>
                </a:rPr>
                <a:t>X</a:t>
              </a:r>
              <a:r>
                <a:rPr lang="en-US" altLang="nl-NL" sz="2000" baseline="-25000">
                  <a:latin typeface="Times New Roman" pitchFamily="18" charset="0"/>
                </a:rPr>
                <a:t>3</a:t>
              </a:r>
              <a:endParaRPr lang="en-US" altLang="nl-NL" sz="2000">
                <a:latin typeface="Times New Roman" pitchFamily="18" charset="0"/>
              </a:endParaRPr>
            </a:p>
          </p:txBody>
        </p:sp>
        <p:sp>
          <p:nvSpPr>
            <p:cNvPr id="37" name="Line 21">
              <a:extLst>
                <a:ext uri="{FF2B5EF4-FFF2-40B4-BE49-F238E27FC236}">
                  <a16:creationId xmlns:a16="http://schemas.microsoft.com/office/drawing/2014/main" id="{D93726B6-20C5-42B9-9300-54349DF691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05256" y="4313828"/>
              <a:ext cx="1751441" cy="11719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8" name="Line 22">
              <a:extLst>
                <a:ext uri="{FF2B5EF4-FFF2-40B4-BE49-F238E27FC236}">
                  <a16:creationId xmlns:a16="http://schemas.microsoft.com/office/drawing/2014/main" id="{F15ACBF9-59A1-461E-AF27-373B81F201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05256" y="4566224"/>
              <a:ext cx="1917893" cy="919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39" name="Line 23">
              <a:extLst>
                <a:ext uri="{FF2B5EF4-FFF2-40B4-BE49-F238E27FC236}">
                  <a16:creationId xmlns:a16="http://schemas.microsoft.com/office/drawing/2014/main" id="{9C8F75BC-0A8A-4A67-8E9C-5BC108BA27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041" y="5487123"/>
              <a:ext cx="1885486" cy="3792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0" name="Line 24">
              <a:extLst>
                <a:ext uri="{FF2B5EF4-FFF2-40B4-BE49-F238E27FC236}">
                  <a16:creationId xmlns:a16="http://schemas.microsoft.com/office/drawing/2014/main" id="{E6CA876F-D0F4-41B9-999E-95DFB9237F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041" y="5498038"/>
              <a:ext cx="2074035" cy="5716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1" name="Line 25">
              <a:extLst>
                <a:ext uri="{FF2B5EF4-FFF2-40B4-BE49-F238E27FC236}">
                  <a16:creationId xmlns:a16="http://schemas.microsoft.com/office/drawing/2014/main" id="{571F0B44-0EB9-4873-B1A5-359932C0C8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7041" y="5487123"/>
              <a:ext cx="1791212" cy="7667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2" name="Text Box 26">
              <a:extLst>
                <a:ext uri="{FF2B5EF4-FFF2-40B4-BE49-F238E27FC236}">
                  <a16:creationId xmlns:a16="http://schemas.microsoft.com/office/drawing/2014/main" id="{808CE047-F70C-4618-8F83-1BC003B90E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76678" y="5300214"/>
              <a:ext cx="1472989" cy="337200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1800" i="1" dirty="0">
                  <a:latin typeface="Times New Roman" pitchFamily="18" charset="0"/>
                </a:rPr>
                <a:t>Component 1</a:t>
              </a:r>
            </a:p>
          </p:txBody>
        </p:sp>
        <p:sp>
          <p:nvSpPr>
            <p:cNvPr id="43" name="Text Box 27">
              <a:extLst>
                <a:ext uri="{FF2B5EF4-FFF2-40B4-BE49-F238E27FC236}">
                  <a16:creationId xmlns:a16="http://schemas.microsoft.com/office/drawing/2014/main" id="{02F286F9-4AD4-4B7A-ADD3-4D85FEDCA7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0878" y="3753103"/>
              <a:ext cx="1403803" cy="231066"/>
            </a:xfrm>
            <a:prstGeom prst="rect">
              <a:avLst/>
            </a:prstGeom>
            <a:solidFill>
              <a:srgbClr val="F7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pitchFamily="18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altLang="nl-NL" sz="1800" i="1" dirty="0">
                  <a:latin typeface="Times New Roman" pitchFamily="18" charset="0"/>
                </a:rPr>
                <a:t>Component 2</a:t>
              </a:r>
            </a:p>
          </p:txBody>
        </p:sp>
        <p:sp>
          <p:nvSpPr>
            <p:cNvPr id="44" name="Line 28">
              <a:extLst>
                <a:ext uri="{FF2B5EF4-FFF2-40B4-BE49-F238E27FC236}">
                  <a16:creationId xmlns:a16="http://schemas.microsoft.com/office/drawing/2014/main" id="{6D87AB9F-389A-429D-AFB4-0E7AFD4A1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5256" y="4124192"/>
              <a:ext cx="0" cy="2289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  <p:sp>
          <p:nvSpPr>
            <p:cNvPr id="45" name="Line 29">
              <a:extLst>
                <a:ext uri="{FF2B5EF4-FFF2-40B4-BE49-F238E27FC236}">
                  <a16:creationId xmlns:a16="http://schemas.microsoft.com/office/drawing/2014/main" id="{98D5B4A9-5233-4CEB-996A-628AE31F83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5256" y="5485759"/>
              <a:ext cx="22714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nl-NL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41E1CF-3D10-4963-BDC9-987A0A3D41E9}"/>
              </a:ext>
            </a:extLst>
          </p:cNvPr>
          <p:cNvCxnSpPr>
            <a:stCxn id="45" idx="0"/>
          </p:cNvCxnSpPr>
          <p:nvPr/>
        </p:nvCxnSpPr>
        <p:spPr>
          <a:xfrm flipV="1">
            <a:off x="1346602" y="2164247"/>
            <a:ext cx="2941927" cy="164133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F3C4E75-D763-4251-AE99-7B962F26C4A5}"/>
              </a:ext>
            </a:extLst>
          </p:cNvPr>
          <p:cNvCxnSpPr>
            <a:cxnSpLocks/>
            <a:stCxn id="45" idx="0"/>
          </p:cNvCxnSpPr>
          <p:nvPr/>
        </p:nvCxnSpPr>
        <p:spPr>
          <a:xfrm>
            <a:off x="1346602" y="3805583"/>
            <a:ext cx="2750110" cy="90224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2ECD5-0BDB-437C-8D59-5D31A9237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dirty="0" err="1"/>
              <a:t>Oblimin</a:t>
            </a:r>
            <a:r>
              <a:rPr lang="nl-NL" dirty="0"/>
              <a:t> (</a:t>
            </a:r>
            <a:r>
              <a:rPr lang="nl-NL" dirty="0" err="1"/>
              <a:t>oblique</a:t>
            </a:r>
            <a:r>
              <a:rPr lang="nl-NL" dirty="0"/>
              <a:t>)				   </a:t>
            </a:r>
            <a:r>
              <a:rPr lang="nl-NL" dirty="0" err="1"/>
              <a:t>Varimax</a:t>
            </a:r>
            <a:r>
              <a:rPr lang="nl-NL" dirty="0"/>
              <a:t> (</a:t>
            </a:r>
            <a:r>
              <a:rPr lang="nl-NL" dirty="0" err="1"/>
              <a:t>orthogonal</a:t>
            </a:r>
            <a:r>
              <a:rPr lang="nl-NL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13AEB-C344-4B0E-8424-BA9B8883E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40</a:t>
            </a:fld>
            <a:endParaRPr lang="nl-NL"/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D08AEEE4-A685-DE5A-E531-4BB9632F61A2}"/>
              </a:ext>
            </a:extLst>
          </p:cNvPr>
          <p:cNvSpPr/>
          <p:nvPr/>
        </p:nvSpPr>
        <p:spPr>
          <a:xfrm>
            <a:off x="9075201" y="4866788"/>
            <a:ext cx="2315475" cy="5452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/>
              <a:t>No </a:t>
            </a:r>
            <a:r>
              <a:rPr lang="nl-NL" b="1" dirty="0" err="1"/>
              <a:t>simple</a:t>
            </a:r>
            <a:r>
              <a:rPr lang="nl-NL" b="1" dirty="0"/>
              <a:t> </a:t>
            </a:r>
            <a:r>
              <a:rPr lang="nl-NL" b="1" dirty="0" err="1"/>
              <a:t>structure</a:t>
            </a:r>
            <a:endParaRPr lang="nl-NL" b="1" dirty="0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AE073BAC-31F5-BE57-9283-0E0794CCE2B8}"/>
              </a:ext>
            </a:extLst>
          </p:cNvPr>
          <p:cNvSpPr/>
          <p:nvPr/>
        </p:nvSpPr>
        <p:spPr>
          <a:xfrm>
            <a:off x="3717867" y="4835564"/>
            <a:ext cx="2315475" cy="5452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/>
              <a:t>Simple </a:t>
            </a:r>
            <a:r>
              <a:rPr lang="nl-NL" b="1" dirty="0" err="1"/>
              <a:t>structure</a:t>
            </a:r>
            <a:r>
              <a:rPr lang="nl-NL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6195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20F597-275B-E5F3-CC32-A6AD3F2CA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357"/>
            <a:ext cx="10515600" cy="645311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pca2 &lt;-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principal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(data,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nfactors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5, 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rotate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nl-NL" dirty="0" err="1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oblimin</a:t>
            </a: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nl-NL" dirty="0">
                <a:solidFill>
                  <a:schemeClr val="accent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pca2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Principal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Components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Analysis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Call: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principal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(r = data,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nfactors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5,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rotate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oblimin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Standardized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loadings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matrix)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correlation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matrix      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  TC1   TC2   TC5   TC3   TC4   h2   u2 com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E1   0.73  0.04 -0.02  0.00  0.00 0.51 0.49 1.0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E2  -0.73 -0.09 -0.05  0.04  0.00 0.53 0.47 1.0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E3   0.65 -0.18  0.18  0.09 -0.06 0.60 0.40 1.4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E4  -0.75  0.06  0.03  0.00  0.03 0.56 0.44 1.0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E5   0.74  0.02  0.13  0.07  0.03 0.62 0.38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E6  -0.58  0.02 -0.09  0.00 -0.20 0.45 0.55 1.3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E7   0.76 -0.01  0.08  0.02 -0.01 0.61 0.39 1.0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E8  -0.65 -0.05  0.12  0.07  0.00 0.40 0.60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E9   0.69  0.05 -0.10 -0.02  0.09 0.46 0.54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E10 -0.69  0.11  0.02  0.00  0.02 0.50 0.50 1.1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B2D6317-26C8-2644-DEFE-D441B478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41</a:t>
            </a:fld>
            <a:endParaRPr lang="nl-NL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1BAE1B07-2EF6-7034-7777-99894AFFA6B0}"/>
              </a:ext>
            </a:extLst>
          </p:cNvPr>
          <p:cNvSpPr/>
          <p:nvPr/>
        </p:nvSpPr>
        <p:spPr>
          <a:xfrm>
            <a:off x="1530626" y="2276061"/>
            <a:ext cx="1103244" cy="40802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219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20F597-275B-E5F3-CC32-A6AD3F2CA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7077"/>
            <a:ext cx="10515600" cy="6244397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N1  -0.06  0.73  0.10  0.05 -0.05 0.55 0.45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N2   0.07 -0.56 -0.01 -0.11  0.05 0.33 0.67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N3  -0.12  0.66  0.21  0.11  0.01 0.49 0.51 1.3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N4   0.15 -0.34 -0.08  0.08 -0.09 0.17 0.83 1.7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N5   0.02  0.59  0.01 -0.05 -0.12 0.38 0.62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N6   0.00  0.77  0.07 -0.01 -0.07 0.61 0.39 1.0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N7   0.07  0.74 -0.05 -0.08  0.02 0.57 0.43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N8   0.06  0.76 -0.06 -0.09  0.01 0.61 0.39 1.0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N9   0.04  0.76 -0.16  0.04  0.00 0.58 0.42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N10 -0.21  0.62  0.02 -0.11  0.09 0.51 0.49 1.4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A1   0.07  0.10 -0.51  0.03 -0.08 0.27 0.73 1.2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A2   0.30 -0.04  0.54 -0.05  0.06 0.46 0.54 1.6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A3   0.20  0.30 -0.47 -0.15  0.11 0.35 0.65 2.5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A4  -0.05  0.04  0.81  0.00 -0.01 0.65 0.35 1.0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A5  -0.06  0.04 -0.71  0.06  0.00 0.52 0.48 1.0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B2D6317-26C8-2644-DEFE-D441B478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42</a:t>
            </a:fld>
            <a:endParaRPr lang="nl-NL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D770BA8B-3EB5-0F24-505A-C79BC734A3EA}"/>
              </a:ext>
            </a:extLst>
          </p:cNvPr>
          <p:cNvSpPr/>
          <p:nvPr/>
        </p:nvSpPr>
        <p:spPr>
          <a:xfrm>
            <a:off x="2912165" y="437320"/>
            <a:ext cx="1103244" cy="4080289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896C4FC5-E9C9-EBCF-CFBD-7BBD4155EB4D}"/>
              </a:ext>
            </a:extLst>
          </p:cNvPr>
          <p:cNvSpPr/>
          <p:nvPr/>
        </p:nvSpPr>
        <p:spPr>
          <a:xfrm>
            <a:off x="4093266" y="4497731"/>
            <a:ext cx="1103244" cy="201433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708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20F597-275B-E5F3-CC32-A6AD3F2CA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64703"/>
            <a:ext cx="10515600" cy="58567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A6  -0.06  0.14  0.67  0.01 -0.09 0.45 0.55 1.2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A7  -0.24  0.09 -0.64  0.05 -0.01 0.55 0.45 1.3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A8   0.05 -0.02  0.63  0.05  0.02 0.43 0.57 1.0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A9   0.04  0.11  0.73  0.03  0.04 0.56 0.44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A10  0.30 -0.08  0.37  0.12  0.06 0.35 0.65 2.3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C1   0.02 -0.03 -0.04  0.65  0.12 0.45 0.55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C2   0.06  0.05  0.09 -0.60  0.14 0.38 0.62 1.2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C3  -0.08  0.07  0.07  0.46  0.30 0.31 0.69 1.9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C4  -0.02  0.32  0.01 -0.56  0.03 0.50 0.50 1.6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C5   0.08  0.00  0.01  0.68 -0.10 0.48 0.52 1.1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B2D6317-26C8-2644-DEFE-D441B478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43</a:t>
            </a:fld>
            <a:endParaRPr lang="nl-NL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C8CDF01D-7610-4559-A6C6-FA794D3F436A}"/>
              </a:ext>
            </a:extLst>
          </p:cNvPr>
          <p:cNvSpPr/>
          <p:nvPr/>
        </p:nvSpPr>
        <p:spPr>
          <a:xfrm>
            <a:off x="4273826" y="864703"/>
            <a:ext cx="1200980" cy="256429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5B6341E0-1429-8AC3-F95B-D3322C79E7A7}"/>
              </a:ext>
            </a:extLst>
          </p:cNvPr>
          <p:cNvSpPr/>
          <p:nvPr/>
        </p:nvSpPr>
        <p:spPr>
          <a:xfrm>
            <a:off x="5567569" y="3352798"/>
            <a:ext cx="1200980" cy="256429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446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20F597-275B-E5F3-CC32-A6AD3F2CA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6651"/>
            <a:ext cx="10515600" cy="61748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C6   0.02  0.11  0.05 -0.64  0.07 0.44 0.56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C7  -0.06  0.16  0.00  0.63  0.05 0.38 0.62 1.2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C8  -0.01  0.18 -0.13 -0.50 -0.03 0.36 0.64 1.4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C9   0.05  0.12  0.05  0.69 -0.04 0.48 0.52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C10  0.00  0.07  0.02  0.53  0.26 0.35 0.65 1.5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O1  -0.02 -0.03 -0.05  0.02  0.66 0.43 0.57 1.0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O2   0.07  0.24 -0.02  0.05 -0.61 0.43 0.57 1.3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O3  -0.01  0.11  0.07 -0.11  0.59 0.37 0.63 1.2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O4   0.11  0.15 -0.14  0.13 -0.54 0.34 0.66 1.5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O5   0.18 -0.01 -0.07  0.15  0.62 0.47 0.53 1.3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O6  -0.04  0.05 -0.08  0.07 -0.55 0.33 0.67 1.1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O7   0.03 -0.11 -0.04  0.19  0.54 0.36 0.64 1.3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O8  -0.03  0.09 -0.13 -0.06  0.63 0.40 0.60 1.2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O9  -0.21  0.17  0.23  0.04  0.41 0.26 0.74 2.7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O10  0.15  0.02  0.00  0.02  0.69 0.53 0.47 1.1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B2D6317-26C8-2644-DEFE-D441B478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44</a:t>
            </a:fld>
            <a:endParaRPr lang="nl-NL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5D08FC29-B652-BE1E-9D04-34D6E6FDB04F}"/>
              </a:ext>
            </a:extLst>
          </p:cNvPr>
          <p:cNvSpPr/>
          <p:nvPr/>
        </p:nvSpPr>
        <p:spPr>
          <a:xfrm>
            <a:off x="5249516" y="546651"/>
            <a:ext cx="1200980" cy="198782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EFC4B2D3-CD11-1A58-2019-4A3A7D93E518}"/>
              </a:ext>
            </a:extLst>
          </p:cNvPr>
          <p:cNvSpPr/>
          <p:nvPr/>
        </p:nvSpPr>
        <p:spPr>
          <a:xfrm>
            <a:off x="6450496" y="2451304"/>
            <a:ext cx="1275521" cy="4128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396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20F597-275B-E5F3-CC32-A6AD3F2CA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357"/>
            <a:ext cx="10515600" cy="645311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Standardized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loadings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matrix)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correlation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matrix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TC1  TC2  TC5  TC3  TC4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SSloadings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5.57 5.11 4.31 3.90 3.84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Proportion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Var        0.11 0.10 0.09 0.08 0.08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Cumulative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Var        0.11 0.21 0.30 0.38 0.45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Proportion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Explained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0.25 0.22 0.19 0.17 0.17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Cumulative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Proportion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0.25 0.47 0.66 0.83 1.00</a:t>
            </a:r>
          </a:p>
          <a:p>
            <a:pPr marL="0" indent="0">
              <a:buNone/>
            </a:pP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component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correlations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of       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  TC1   TC2   TC5   TC3   TC4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TC1  1.00 -0.21  0.22  0.07  0.14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TC2 -0.21  1.00 -0.04 -0.20 -0.06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TC5  0.22 -0.04  1.00  0.13  0.06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TC3  0.07 -0.20  0.13  1.00  0.04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TC4  0.14 -0.06  0.06  0.04  1.00</a:t>
            </a:r>
          </a:p>
          <a:p>
            <a:pPr marL="0" indent="0">
              <a:buNone/>
            </a:pP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B2D6317-26C8-2644-DEFE-D441B478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45</a:t>
            </a:fld>
            <a:endParaRPr lang="nl-NL"/>
          </a:p>
        </p:txBody>
      </p:sp>
      <p:sp>
        <p:nvSpPr>
          <p:cNvPr id="5" name="Oval 7">
            <a:extLst>
              <a:ext uri="{FF2B5EF4-FFF2-40B4-BE49-F238E27FC236}">
                <a16:creationId xmlns:a16="http://schemas.microsoft.com/office/drawing/2014/main" id="{02860DA1-D33B-E129-C97C-E43DBC2300E7}"/>
              </a:ext>
            </a:extLst>
          </p:cNvPr>
          <p:cNvSpPr/>
          <p:nvPr/>
        </p:nvSpPr>
        <p:spPr bwMode="auto">
          <a:xfrm>
            <a:off x="8486664" y="2343809"/>
            <a:ext cx="1008112" cy="432048"/>
          </a:xfrm>
          <a:prstGeom prst="ellipse">
            <a:avLst/>
          </a:prstGeom>
          <a:noFill/>
          <a:ln w="508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59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820F597-275B-E5F3-CC32-A6AD3F2CA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357"/>
            <a:ext cx="10515600" cy="645311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Standardized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loadings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pattern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matrix)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upon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correlation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matrix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TC1  TC2  TC5  TC3  TC4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SSloadings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5.57 5.11 4.31 3.90 3.84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Proportion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Var        0.11 0.10 0.09 0.08 0.08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Cumulative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Var        0.11 0.21 0.30 0.38 0.45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Proportion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Explained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0.25 0.22 0.19 0.17 0.17</a:t>
            </a: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Cumulative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Proportion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0.25 0.47 0.66 0.83 1.00</a:t>
            </a:r>
          </a:p>
          <a:p>
            <a:pPr marL="0" indent="0">
              <a:buNone/>
            </a:pP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component </a:t>
            </a:r>
            <a:r>
              <a:rPr lang="nl-NL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correlations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of       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      TC1   TC2   TC5   TC3   TC4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TC1  1.00 -0.21  0.22  0.07  0.14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TC2 -0.21  1.00 -0.04 -0.20 -0.06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TC5  0.22 -0.04  1.00  0.13  0.06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TC3  0.07 -0.20  0.13  1.00  0.04</a:t>
            </a:r>
          </a:p>
          <a:p>
            <a:pPr marL="0" indent="0">
              <a:buNone/>
            </a:pP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TC4  0.14 -0.06  0.06  0.04  1.00</a:t>
            </a:r>
          </a:p>
          <a:p>
            <a:pPr marL="0" indent="0">
              <a:buNone/>
            </a:pP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B2D6317-26C8-2644-DEFE-D441B4782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46</a:t>
            </a:fld>
            <a:endParaRPr lang="nl-NL"/>
          </a:p>
        </p:txBody>
      </p:sp>
      <p:sp>
        <p:nvSpPr>
          <p:cNvPr id="2" name="TextBox 8">
            <a:extLst>
              <a:ext uri="{FF2B5EF4-FFF2-40B4-BE49-F238E27FC236}">
                <a16:creationId xmlns:a16="http://schemas.microsoft.com/office/drawing/2014/main" id="{8BD4EFF9-D8DF-E4E7-9D52-2FE7B154A1D7}"/>
              </a:ext>
            </a:extLst>
          </p:cNvPr>
          <p:cNvSpPr txBox="1"/>
          <p:nvPr/>
        </p:nvSpPr>
        <p:spPr>
          <a:xfrm>
            <a:off x="6768548" y="3582154"/>
            <a:ext cx="5138530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nl-NL" sz="2200" dirty="0"/>
              <a:t>Exact </a:t>
            </a:r>
            <a:r>
              <a:rPr lang="nl-NL" sz="2200" dirty="0" err="1"/>
              <a:t>same</a:t>
            </a:r>
            <a:r>
              <a:rPr lang="nl-NL" sz="2200" dirty="0"/>
              <a:t> </a:t>
            </a:r>
            <a:r>
              <a:rPr lang="nl-NL" sz="2200" dirty="0" err="1"/>
              <a:t>variance</a:t>
            </a:r>
            <a:r>
              <a:rPr lang="nl-NL" sz="2200" dirty="0"/>
              <a:t> </a:t>
            </a:r>
            <a:r>
              <a:rPr lang="nl-NL" sz="2200" dirty="0" err="1"/>
              <a:t>explained</a:t>
            </a:r>
            <a:r>
              <a:rPr lang="nl-NL" sz="2200" dirty="0"/>
              <a:t> </a:t>
            </a:r>
            <a:r>
              <a:rPr lang="nl-NL" sz="2200" dirty="0" err="1"/>
              <a:t>before</a:t>
            </a:r>
            <a:r>
              <a:rPr lang="nl-NL" sz="2200" dirty="0"/>
              <a:t> and </a:t>
            </a:r>
            <a:r>
              <a:rPr lang="nl-NL" sz="2200" dirty="0" err="1"/>
              <a:t>after</a:t>
            </a:r>
            <a:r>
              <a:rPr lang="nl-NL" sz="2200" dirty="0"/>
              <a:t> </a:t>
            </a:r>
            <a:r>
              <a:rPr lang="nl-NL" sz="2200" dirty="0" err="1"/>
              <a:t>rotation</a:t>
            </a:r>
            <a:r>
              <a:rPr lang="nl-NL" sz="2200" dirty="0"/>
              <a:t>! </a:t>
            </a:r>
          </a:p>
          <a:p>
            <a:endParaRPr lang="nl-NL" sz="2200" dirty="0"/>
          </a:p>
          <a:p>
            <a:r>
              <a:rPr lang="nl-NL" sz="2200" dirty="0" err="1"/>
              <a:t>Sum</a:t>
            </a:r>
            <a:r>
              <a:rPr lang="nl-NL" sz="2200" dirty="0"/>
              <a:t> of </a:t>
            </a:r>
            <a:r>
              <a:rPr lang="nl-NL" sz="2200" dirty="0" err="1"/>
              <a:t>squared</a:t>
            </a:r>
            <a:r>
              <a:rPr lang="nl-NL" sz="2200" dirty="0"/>
              <a:t> </a:t>
            </a:r>
            <a:r>
              <a:rPr lang="nl-NL" sz="2200" dirty="0" err="1"/>
              <a:t>loadings</a:t>
            </a:r>
            <a:r>
              <a:rPr lang="nl-NL" sz="2200" dirty="0"/>
              <a:t> </a:t>
            </a:r>
            <a:r>
              <a:rPr lang="nl-NL" sz="2200" dirty="0" err="1"/>
              <a:t>for</a:t>
            </a:r>
            <a:r>
              <a:rPr lang="nl-NL" sz="2200" dirty="0"/>
              <a:t> </a:t>
            </a:r>
            <a:r>
              <a:rPr lang="nl-NL" sz="2200" dirty="0" err="1"/>
              <a:t>each</a:t>
            </a:r>
            <a:r>
              <a:rPr lang="nl-NL" sz="2200" dirty="0"/>
              <a:t> component </a:t>
            </a:r>
            <a:r>
              <a:rPr lang="nl-NL" sz="2200" dirty="0" err="1"/>
              <a:t>changed</a:t>
            </a:r>
            <a:r>
              <a:rPr lang="nl-NL" sz="2200" dirty="0"/>
              <a:t>, but </a:t>
            </a:r>
            <a:r>
              <a:rPr lang="nl-NL" sz="2200" dirty="0" err="1"/>
              <a:t>the</a:t>
            </a:r>
            <a:r>
              <a:rPr lang="nl-NL" sz="2200" dirty="0"/>
              <a:t> </a:t>
            </a:r>
            <a:r>
              <a:rPr lang="nl-NL" sz="2200" dirty="0" err="1"/>
              <a:t>total</a:t>
            </a:r>
            <a:r>
              <a:rPr lang="nl-NL" sz="2200" dirty="0"/>
              <a:t> </a:t>
            </a:r>
            <a:r>
              <a:rPr lang="nl-NL" sz="2200" dirty="0" err="1"/>
              <a:t>sum</a:t>
            </a:r>
            <a:r>
              <a:rPr lang="nl-NL" sz="2200" dirty="0"/>
              <a:t> of </a:t>
            </a:r>
            <a:r>
              <a:rPr lang="nl-NL" sz="2200" dirty="0" err="1"/>
              <a:t>it</a:t>
            </a:r>
            <a:r>
              <a:rPr lang="nl-NL" sz="2200" dirty="0"/>
              <a:t> is </a:t>
            </a:r>
            <a:r>
              <a:rPr lang="nl-NL" sz="2200" dirty="0" err="1"/>
              <a:t>exactly</a:t>
            </a:r>
            <a:r>
              <a:rPr lang="nl-NL" sz="2200" dirty="0"/>
              <a:t> </a:t>
            </a:r>
            <a:r>
              <a:rPr lang="nl-NL" sz="2200" dirty="0" err="1"/>
              <a:t>the</a:t>
            </a:r>
            <a:r>
              <a:rPr lang="nl-NL" sz="2200" dirty="0"/>
              <a:t> </a:t>
            </a:r>
            <a:r>
              <a:rPr lang="nl-NL" sz="2200" dirty="0" err="1"/>
              <a:t>same</a:t>
            </a:r>
            <a:r>
              <a:rPr lang="nl-NL" sz="2200" dirty="0"/>
              <a:t>.</a:t>
            </a:r>
          </a:p>
          <a:p>
            <a:endParaRPr lang="nl-NL" sz="2200" dirty="0"/>
          </a:p>
          <a:p>
            <a:r>
              <a:rPr lang="nl-NL" sz="2200" dirty="0" err="1"/>
              <a:t>Note</a:t>
            </a:r>
            <a:r>
              <a:rPr lang="nl-NL" sz="2200" dirty="0"/>
              <a:t> </a:t>
            </a:r>
            <a:r>
              <a:rPr lang="nl-NL" sz="2200" dirty="0" err="1"/>
              <a:t>that</a:t>
            </a:r>
            <a:r>
              <a:rPr lang="nl-NL" sz="2200" dirty="0"/>
              <a:t> h</a:t>
            </a:r>
            <a:r>
              <a:rPr lang="nl-NL" sz="2200" baseline="30000" dirty="0"/>
              <a:t>2</a:t>
            </a:r>
            <a:r>
              <a:rPr lang="nl-NL" sz="2200" dirty="0"/>
              <a:t> and u</a:t>
            </a:r>
            <a:r>
              <a:rPr lang="nl-NL" sz="2200" baseline="30000" dirty="0"/>
              <a:t>2 </a:t>
            </a:r>
            <a:r>
              <a:rPr lang="nl-NL" sz="2200" dirty="0"/>
              <a:t> (=1- h</a:t>
            </a:r>
            <a:r>
              <a:rPr lang="nl-NL" sz="2200" baseline="30000" dirty="0"/>
              <a:t>2</a:t>
            </a:r>
            <a:r>
              <a:rPr lang="nl-NL" sz="2200" dirty="0"/>
              <a:t>) of items is </a:t>
            </a:r>
            <a:r>
              <a:rPr lang="nl-NL" sz="2200" dirty="0" err="1"/>
              <a:t>also</a:t>
            </a:r>
            <a:r>
              <a:rPr lang="nl-NL" sz="2200" dirty="0"/>
              <a:t> </a:t>
            </a:r>
            <a:r>
              <a:rPr lang="nl-NL" sz="2200" dirty="0" err="1"/>
              <a:t>exactly</a:t>
            </a:r>
            <a:r>
              <a:rPr lang="nl-NL" sz="2200" dirty="0"/>
              <a:t> </a:t>
            </a:r>
            <a:r>
              <a:rPr lang="nl-NL" sz="2200" dirty="0" err="1"/>
              <a:t>the</a:t>
            </a:r>
            <a:r>
              <a:rPr lang="nl-NL" sz="2200" dirty="0"/>
              <a:t> </a:t>
            </a:r>
            <a:r>
              <a:rPr lang="nl-NL" sz="2200" dirty="0" err="1"/>
              <a:t>same</a:t>
            </a:r>
            <a:r>
              <a:rPr lang="nl-NL" sz="2200" dirty="0"/>
              <a:t>.</a:t>
            </a:r>
          </a:p>
        </p:txBody>
      </p:sp>
      <p:sp>
        <p:nvSpPr>
          <p:cNvPr id="5" name="Oval 7">
            <a:extLst>
              <a:ext uri="{FF2B5EF4-FFF2-40B4-BE49-F238E27FC236}">
                <a16:creationId xmlns:a16="http://schemas.microsoft.com/office/drawing/2014/main" id="{02860DA1-D33B-E129-C97C-E43DBC2300E7}"/>
              </a:ext>
            </a:extLst>
          </p:cNvPr>
          <p:cNvSpPr/>
          <p:nvPr/>
        </p:nvSpPr>
        <p:spPr bwMode="auto">
          <a:xfrm>
            <a:off x="8486664" y="2343809"/>
            <a:ext cx="1008112" cy="432048"/>
          </a:xfrm>
          <a:prstGeom prst="ellipse">
            <a:avLst/>
          </a:prstGeom>
          <a:noFill/>
          <a:ln w="508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sz="2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05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B232-902E-44E9-84BD-DBD9ABEB5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352800" cy="19685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Modeling genetic variability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A0EA18-F63F-4ACC-A7C7-FE569E355A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5" b="39653"/>
          <a:stretch/>
        </p:blipFill>
        <p:spPr>
          <a:xfrm>
            <a:off x="4191000" y="320675"/>
            <a:ext cx="7428005" cy="6216650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586483-5068-4F36-A8E4-81456ED9D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3700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EF8F18-6DF8-4B19-BE7F-5EC2E5809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0294"/>
            <a:ext cx="5606345" cy="315356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2670DFB-542A-4396-84E2-EBA20B782DE3}"/>
              </a:ext>
            </a:extLst>
          </p:cNvPr>
          <p:cNvSpPr txBox="1">
            <a:spLocks/>
          </p:cNvSpPr>
          <p:nvPr/>
        </p:nvSpPr>
        <p:spPr>
          <a:xfrm>
            <a:off x="838200" y="320675"/>
            <a:ext cx="3352800" cy="1968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Face recognition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E29F29-7F76-44A3-84ED-E1BF38259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632" y="619125"/>
            <a:ext cx="4709508" cy="561975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1CCC2-E7EC-4B36-8721-E6B83B15E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0636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18242-7C59-4D29-9AB2-CD5896D0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PCA in Psychological Assessment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EE08C-6ED5-437C-A343-CF1984B31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Principal</a:t>
            </a:r>
            <a:r>
              <a:rPr lang="nl-NL" dirty="0"/>
              <a:t> Component Analysis (PCA) and </a:t>
            </a:r>
            <a:r>
              <a:rPr lang="en-US" dirty="0"/>
              <a:t>Factor </a:t>
            </a:r>
            <a:r>
              <a:rPr lang="en-US" dirty="0" err="1"/>
              <a:t>Analyis</a:t>
            </a:r>
            <a:r>
              <a:rPr lang="en-US" dirty="0"/>
              <a:t> (FA) are not part of classical test theory</a:t>
            </a:r>
          </a:p>
          <a:p>
            <a:r>
              <a:rPr lang="en-US" dirty="0"/>
              <a:t>But their history is closely related to the history of psychological tests:</a:t>
            </a:r>
          </a:p>
          <a:p>
            <a:pPr lvl="1"/>
            <a:r>
              <a:rPr lang="nl-NL" dirty="0"/>
              <a:t>intelligence tests</a:t>
            </a:r>
          </a:p>
          <a:p>
            <a:pPr lvl="1"/>
            <a:r>
              <a:rPr lang="nl-NL" dirty="0" err="1"/>
              <a:t>personality</a:t>
            </a:r>
            <a:r>
              <a:rPr lang="nl-NL" dirty="0"/>
              <a:t> tests</a:t>
            </a:r>
          </a:p>
          <a:p>
            <a:pPr lvl="1"/>
            <a:r>
              <a:rPr lang="nl-NL" dirty="0"/>
              <a:t>...</a:t>
            </a:r>
          </a:p>
          <a:p>
            <a:pPr lvl="1"/>
            <a:endParaRPr lang="nl-NL" dirty="0"/>
          </a:p>
          <a:p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86740-FFCE-4714-BF9A-509998E6B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5583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8EE85-1D49-4A17-9B42-84113B2E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Cognitive ability (Carroll, 1993)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C51352-4602-42D8-94B5-799C32EB4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9"/>
          <a:stretch/>
        </p:blipFill>
        <p:spPr>
          <a:xfrm>
            <a:off x="1809107" y="1815351"/>
            <a:ext cx="9544693" cy="475219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2915D-C2CA-4C6A-9836-A80FA90A13FD}"/>
              </a:ext>
            </a:extLst>
          </p:cNvPr>
          <p:cNvSpPr txBox="1"/>
          <p:nvPr/>
        </p:nvSpPr>
        <p:spPr>
          <a:xfrm>
            <a:off x="293242" y="5352836"/>
            <a:ext cx="1592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Observed item of subscale scores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45105-5A1D-461B-990C-93CA53E98E81}"/>
              </a:ext>
            </a:extLst>
          </p:cNvPr>
          <p:cNvSpPr txBox="1"/>
          <p:nvPr/>
        </p:nvSpPr>
        <p:spPr>
          <a:xfrm>
            <a:off x="293242" y="2415757"/>
            <a:ext cx="3354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Constructs we are interested in (for scientific theory building, decision making in practice, ....)</a:t>
            </a:r>
            <a:endParaRPr lang="nl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93080F-0AA7-404F-8FF7-FB65DA781837}"/>
              </a:ext>
            </a:extLst>
          </p:cNvPr>
          <p:cNvSpPr/>
          <p:nvPr/>
        </p:nvSpPr>
        <p:spPr>
          <a:xfrm>
            <a:off x="1727767" y="4672891"/>
            <a:ext cx="1406705" cy="135988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616416-3F6B-4BEA-B5BF-FCDC35DEC17F}"/>
              </a:ext>
            </a:extLst>
          </p:cNvPr>
          <p:cNvSpPr/>
          <p:nvPr/>
        </p:nvSpPr>
        <p:spPr>
          <a:xfrm>
            <a:off x="8702211" y="904126"/>
            <a:ext cx="3489789" cy="111247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assumes latent constructs cause observed item / subscale responses (FA)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C15FBFA-1D2E-4CC0-9EF7-7FA6CFE7CD7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185043" y="2016597"/>
            <a:ext cx="4262063" cy="1793258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02CB376-153E-4BCD-99A3-7B69939B2C32}"/>
              </a:ext>
            </a:extLst>
          </p:cNvPr>
          <p:cNvSpPr/>
          <p:nvPr/>
        </p:nvSpPr>
        <p:spPr>
          <a:xfrm>
            <a:off x="3452113" y="3541801"/>
            <a:ext cx="2732930" cy="53610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DD48CF-EDEE-45AA-B46E-0863DE1C6CE3}"/>
              </a:ext>
            </a:extLst>
          </p:cNvPr>
          <p:cNvCxnSpPr>
            <a:cxnSpLocks/>
          </p:cNvCxnSpPr>
          <p:nvPr/>
        </p:nvCxnSpPr>
        <p:spPr>
          <a:xfrm flipV="1">
            <a:off x="3134472" y="2011033"/>
            <a:ext cx="7791666" cy="3803468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9295A8-2903-419D-A4CA-4C3D39CC1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508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0E2A7-8AA6-4FC0-A3E7-23F6A78E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Personality</a:t>
            </a:r>
            <a:endParaRPr lang="nl-N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FA64F6-70F2-4193-A86B-A208DE524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1" r="35547" b="26259"/>
          <a:stretch/>
        </p:blipFill>
        <p:spPr>
          <a:xfrm>
            <a:off x="4856175" y="2342507"/>
            <a:ext cx="5383815" cy="357968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0EAE02-7568-444C-AA2A-AC7D9190A1CE}"/>
              </a:ext>
            </a:extLst>
          </p:cNvPr>
          <p:cNvSpPr txBox="1"/>
          <p:nvPr/>
        </p:nvSpPr>
        <p:spPr>
          <a:xfrm>
            <a:off x="2522734" y="4839129"/>
            <a:ext cx="193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Observed item or subscale scores</a:t>
            </a:r>
            <a:endParaRPr lang="nl-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EBA4E1-1D0A-4E61-8B99-6B5179AF990D}"/>
              </a:ext>
            </a:extLst>
          </p:cNvPr>
          <p:cNvSpPr txBox="1"/>
          <p:nvPr/>
        </p:nvSpPr>
        <p:spPr>
          <a:xfrm>
            <a:off x="1289835" y="2598432"/>
            <a:ext cx="3354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Constructs we are interested in (for scientific theory building, decision making in practice, ....)</a:t>
            </a:r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29E5DE-7FF2-4898-9790-F750F2E56755}"/>
              </a:ext>
            </a:extLst>
          </p:cNvPr>
          <p:cNvSpPr/>
          <p:nvPr/>
        </p:nvSpPr>
        <p:spPr>
          <a:xfrm>
            <a:off x="8188503" y="3852809"/>
            <a:ext cx="1859623" cy="65754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6596-A2A9-4659-A3D2-8F9974924B2A}"/>
              </a:ext>
            </a:extLst>
          </p:cNvPr>
          <p:cNvSpPr/>
          <p:nvPr/>
        </p:nvSpPr>
        <p:spPr>
          <a:xfrm>
            <a:off x="8188503" y="1117610"/>
            <a:ext cx="4003497" cy="89898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assumes latent constructs are caused by observed item responses (PCA)</a:t>
            </a:r>
            <a:endParaRPr lang="nl-NL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3C0A1D-38C3-4AA7-AAE6-7747B51098A6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9811820" y="2016597"/>
            <a:ext cx="378432" cy="1836212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DB8C94-C128-4B6A-A2AB-D9A6B63F4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DB111D-3C31-40EC-9586-C44B91F1EC8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5508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4360</Words>
  <Application>Microsoft Office PowerPoint</Application>
  <PresentationFormat>Breedbeeld</PresentationFormat>
  <Paragraphs>503</Paragraphs>
  <Slides>46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Courier New</vt:lpstr>
      <vt:lpstr>Times New Roman</vt:lpstr>
      <vt:lpstr>Office Theme</vt:lpstr>
      <vt:lpstr>PowerPoint-presentatie</vt:lpstr>
      <vt:lpstr>Principal Component Analysis</vt:lpstr>
      <vt:lpstr>Principal Component Analysis</vt:lpstr>
      <vt:lpstr>Principal Component Analysis</vt:lpstr>
      <vt:lpstr>Modeling genetic variability</vt:lpstr>
      <vt:lpstr>PowerPoint-presentatie</vt:lpstr>
      <vt:lpstr>PCA in Psychological Assessment</vt:lpstr>
      <vt:lpstr>Cognitive ability (Carroll, 1993)</vt:lpstr>
      <vt:lpstr>Personality</vt:lpstr>
      <vt:lpstr>Factor analysis (FA) versus PCA</vt:lpstr>
      <vt:lpstr>Principal components: Algebraic view</vt:lpstr>
      <vt:lpstr>Principal components: Geometric view</vt:lpstr>
      <vt:lpstr>Reducing the number of dimensions</vt:lpstr>
      <vt:lpstr>Reducing 2 to 1 dimensions</vt:lpstr>
      <vt:lpstr>Reducing 3 to 2 dimensions</vt:lpstr>
      <vt:lpstr>Reducing 3 to 2 dimensions</vt:lpstr>
      <vt:lpstr>Reducing 4 to 2 dimensions</vt:lpstr>
      <vt:lpstr>Loadings, communalities, eigenvalues</vt:lpstr>
      <vt:lpstr>Loadings, communalities &amp; eigenvalues</vt:lpstr>
      <vt:lpstr>Loadings, communalities &amp; eigenvalues</vt:lpstr>
      <vt:lpstr>Loadings, communalities &amp; eigenvalues</vt:lpstr>
      <vt:lpstr>Loadings, communalities &amp; eigenvalues</vt:lpstr>
      <vt:lpstr>Loadings, communalities &amp; eigenvalues</vt:lpstr>
      <vt:lpstr>Example: PCA on the Big-Five International Personality Item Pool</vt:lpstr>
      <vt:lpstr>Correlation matrix (most items omitted for readability)</vt:lpstr>
      <vt:lpstr>Kaiser–Meyer–Olkin criterion</vt:lpstr>
      <vt:lpstr>Big-Five International Personality Item Pool </vt:lpstr>
      <vt:lpstr>PowerPoint-presentatie</vt:lpstr>
      <vt:lpstr>PowerPoint-presentatie</vt:lpstr>
      <vt:lpstr>How many components to retain?</vt:lpstr>
      <vt:lpstr>How many components to retain?</vt:lpstr>
      <vt:lpstr>Big-Five International Personality Item Pool </vt:lpstr>
      <vt:lpstr>PowerPoint-presentatie</vt:lpstr>
      <vt:lpstr>PowerPoint-presentatie</vt:lpstr>
      <vt:lpstr>PowerPoint-presentatie</vt:lpstr>
      <vt:lpstr>PowerPoint-presentatie</vt:lpstr>
      <vt:lpstr>PowerPoint-presentatie</vt:lpstr>
      <vt:lpstr>Rotation</vt:lpstr>
      <vt:lpstr>Unrotated</vt:lpstr>
      <vt:lpstr>Rotated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Principal Component Analysis (PCA)</dc:title>
  <dc:creator>Fokkema, M. (Marjolein)</dc:creator>
  <cp:lastModifiedBy>Fokkema, M. (Marjolein)</cp:lastModifiedBy>
  <cp:revision>89</cp:revision>
  <cp:lastPrinted>2023-09-25T14:40:44Z</cp:lastPrinted>
  <dcterms:created xsi:type="dcterms:W3CDTF">2023-09-22T17:00:25Z</dcterms:created>
  <dcterms:modified xsi:type="dcterms:W3CDTF">2024-09-24T08:51:58Z</dcterms:modified>
</cp:coreProperties>
</file>